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extLst>
      <p:ext uri="{19B8F6BF-5375-455C-9EA6-DF929625EA0E}">
        <p15:presenceInfo xmlns:p15="http://schemas.microsoft.com/office/powerpoint/2012/main" userId="5d4989a1036f2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9461" autoAdjust="0"/>
  </p:normalViewPr>
  <p:slideViewPr>
    <p:cSldViewPr>
      <p:cViewPr varScale="1">
        <p:scale>
          <a:sx n="85" d="100"/>
          <a:sy n="85" d="100"/>
        </p:scale>
        <p:origin x="834" y="84"/>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2023-01-31</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dirty="0"/>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dirty="0"/>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dirty="0"/>
          </a:p>
        </p:txBody>
      </p:sp>
    </p:spTree>
    <p:extLst>
      <p:ext uri="{BB962C8B-B14F-4D97-AF65-F5344CB8AC3E}">
        <p14:creationId xmlns:p14="http://schemas.microsoft.com/office/powerpoint/2010/main" val="189584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dirty="0"/>
          </a:p>
        </p:txBody>
      </p:sp>
    </p:spTree>
    <p:extLst>
      <p:ext uri="{BB962C8B-B14F-4D97-AF65-F5344CB8AC3E}">
        <p14:creationId xmlns:p14="http://schemas.microsoft.com/office/powerpoint/2010/main" val="168572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dirty="0"/>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dirty="0"/>
          </a:p>
        </p:txBody>
      </p:sp>
    </p:spTree>
    <p:extLst>
      <p:ext uri="{BB962C8B-B14F-4D97-AF65-F5344CB8AC3E}">
        <p14:creationId xmlns:p14="http://schemas.microsoft.com/office/powerpoint/2010/main" val="29797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dirty="0"/>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2023-01-31</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2023-01-31</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50.png"/><Relationship Id="rId12" Type="http://schemas.openxmlformats.org/officeDocument/2006/relationships/image" Target="../media/image12.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66.png"/><Relationship Id="rId5" Type="http://schemas.openxmlformats.org/officeDocument/2006/relationships/image" Target="../media/image48.png"/><Relationship Id="rId10"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2.png"/><Relationship Id="rId4" Type="http://schemas.openxmlformats.org/officeDocument/2006/relationships/image" Target="../media/image73.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79.png"/><Relationship Id="rId5" Type="http://schemas.openxmlformats.org/officeDocument/2006/relationships/image" Target="../media/image48.png"/><Relationship Id="rId10" Type="http://schemas.openxmlformats.org/officeDocument/2006/relationships/image" Target="../media/image78.png"/><Relationship Id="rId4" Type="http://schemas.openxmlformats.org/officeDocument/2006/relationships/image" Target="../media/image1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0.png"/><Relationship Id="rId7" Type="http://schemas.openxmlformats.org/officeDocument/2006/relationships/image" Target="../media/image50.png"/><Relationship Id="rId12"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3.png"/><Relationship Id="rId5" Type="http://schemas.openxmlformats.org/officeDocument/2006/relationships/image" Target="../media/image12.png"/><Relationship Id="rId10"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47.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한컴 윤고딕 760"/>
                <a:ea typeface="한컴 윤고딕 760"/>
                <a:cs typeface="S-Core Dream 4 Regular"/>
              </a:rPr>
              <a:t>オンラインショッピングモール</a:t>
            </a:r>
            <a:endParaRPr lang="en-US" sz="4800" dirty="0">
              <a:latin typeface="한컴 윤고딕 760"/>
              <a:ea typeface="한컴 윤고딕 760"/>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한컴 윤고딕 760"/>
                <a:ea typeface="한컴 윤고딕 760"/>
                <a:cs typeface="S-Core Dream 6 Bold"/>
              </a:rPr>
              <a:t>LUCY</a:t>
            </a:r>
            <a:r>
              <a:rPr lang="en-US" sz="2800" kern="0" spc="-300" dirty="0">
                <a:solidFill>
                  <a:srgbClr val="60B0B6"/>
                </a:solidFill>
                <a:latin typeface="한컴 윤고딕 760"/>
                <a:ea typeface="한컴 윤고딕 760"/>
                <a:cs typeface="S-Core Dream 6 Bold"/>
              </a:rPr>
              <a:t>(</a:t>
            </a:r>
            <a:r>
              <a:rPr lang="ja-JP" altLang="en-US" sz="2800" kern="0" spc="-300" dirty="0">
                <a:solidFill>
                  <a:srgbClr val="60B0B6"/>
                </a:solidFill>
                <a:latin typeface="한컴 윤고딕 760"/>
                <a:ea typeface="한컴 윤고딕 760"/>
                <a:cs typeface="S-Core Dream 6 Bold"/>
              </a:rPr>
              <a:t>ルーシー</a:t>
            </a:r>
            <a:r>
              <a:rPr lang="en-US" sz="2800" kern="0" spc="-300" dirty="0">
                <a:solidFill>
                  <a:srgbClr val="60B0B6"/>
                </a:solidFill>
                <a:latin typeface="한컴 윤고딕 760"/>
                <a:ea typeface="한컴 윤고딕 760"/>
                <a:cs typeface="S-Core Dream 6 Bold"/>
              </a:rPr>
              <a:t>)</a:t>
            </a:r>
            <a:endParaRPr lang="en-US" sz="4400" dirty="0">
              <a:latin typeface="한컴 윤고딕 760"/>
              <a:ea typeface="한컴 윤고딕 760"/>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プロジェクト名</a:t>
            </a:r>
            <a:endParaRPr lang="en-US" sz="1200" dirty="0">
              <a:solidFill>
                <a:srgbClr val="60B0B6"/>
              </a:solidFill>
              <a:latin typeface="한컴 윤고딕 760"/>
              <a:ea typeface="한컴 윤고딕 760"/>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LUCY</a:t>
            </a:r>
            <a:endParaRPr lang="en-US" sz="1200" dirty="0">
              <a:latin typeface="한컴 윤고딕 760"/>
              <a:ea typeface="한컴 윤고딕 760"/>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dirty="0">
                <a:solidFill>
                  <a:srgbClr val="60B0B6"/>
                </a:solidFill>
                <a:latin typeface="한컴 윤고딕 760"/>
                <a:ea typeface="한컴 윤고딕 760"/>
                <a:cs typeface="S-Core Dream 3 Light"/>
              </a:rPr>
              <a:t>開発者</a:t>
            </a:r>
            <a:endParaRPr lang="en-US" sz="1200" dirty="0">
              <a:latin typeface="한컴 윤고딕 760"/>
              <a:ea typeface="한컴 윤고딕 760"/>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한컴 윤고딕 760"/>
                <a:ea typeface="한컴 윤고딕 760"/>
                <a:cs typeface="S-Core Dream 6 Bold"/>
              </a:rPr>
              <a:t>クォン・ドヨン</a:t>
            </a:r>
            <a:r>
              <a:rPr lang="en-US" sz="1200" kern="0" spc="-100" dirty="0">
                <a:solidFill>
                  <a:srgbClr val="60B0B6"/>
                </a:solidFill>
                <a:latin typeface="한컴 윤고딕 760"/>
                <a:ea typeface="한컴 윤고딕 760"/>
                <a:cs typeface="S-Core Dream 6 Bold"/>
              </a:rPr>
              <a:t> </a:t>
            </a:r>
          </a:p>
          <a:p>
            <a:pPr lvl="0">
              <a:defRPr/>
            </a:pPr>
            <a:r>
              <a:rPr lang="ja-JP" altLang="en-US" sz="1200" dirty="0">
                <a:solidFill>
                  <a:srgbClr val="60B0B6"/>
                </a:solidFill>
                <a:latin typeface="한컴 윤고딕 760"/>
                <a:ea typeface="한컴 윤고딕 760"/>
              </a:rPr>
              <a:t>リジュンヨン</a:t>
            </a:r>
            <a:endParaRPr lang="en-US" sz="1200" dirty="0">
              <a:solidFill>
                <a:srgbClr val="60B0B6"/>
              </a:solidFill>
              <a:latin typeface="한컴 윤고딕 760"/>
              <a:ea typeface="한컴 윤고딕 760"/>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開発期間</a:t>
            </a:r>
            <a:endParaRPr lang="en-US" sz="1200" dirty="0">
              <a:solidFill>
                <a:srgbClr val="60B0B6"/>
              </a:solidFill>
              <a:latin typeface="한컴 윤고딕 760"/>
              <a:ea typeface="한컴 윤고딕 760"/>
            </a:endParaRPr>
          </a:p>
        </p:txBody>
      </p:sp>
      <p:sp>
        <p:nvSpPr>
          <p:cNvPr id="15" name="Object 15"/>
          <p:cNvSpPr txBox="1"/>
          <p:nvPr/>
        </p:nvSpPr>
        <p:spPr>
          <a:xfrm>
            <a:off x="505704" y="5888756"/>
            <a:ext cx="2147252"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2023 . 01 . 02   ~  01 .  30</a:t>
            </a:r>
            <a:endParaRPr lang="en-US" sz="1200" dirty="0">
              <a:latin typeface="한컴 윤고딕 760"/>
              <a:ea typeface="한컴 윤고딕 760"/>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en-US" altLang="ko-KR" sz="1600" b="1" dirty="0">
                <a:solidFill>
                  <a:schemeClr val="lt1"/>
                </a:solidFill>
                <a:latin typeface="한컴 윤고딕 760"/>
                <a:ea typeface="한컴 윤고딕 760"/>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한컴 윤고딕 760"/>
                <a:ea typeface="한컴 윤고딕 760"/>
                <a:cs typeface="Gmarket Sans Bold"/>
              </a:rPr>
              <a:t>全体構成</a:t>
            </a:r>
            <a:endParaRPr kumimoji="0" lang="ko-KR" altLang="en-US"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メイン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商品リスト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メイン・ストアー</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53431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noto"/>
              </a:rPr>
              <a:t>商品イメージを強調 </a:t>
            </a:r>
            <a:r>
              <a:rPr lang="ja-JP" altLang="en-US" sz="1200" b="1" i="0" dirty="0">
                <a:solidFill>
                  <a:srgbClr val="000000"/>
                </a:solidFill>
                <a:effectLst/>
                <a:latin typeface="noto"/>
              </a:rPr>
              <a:t>し、顧客が複数の商品を</a:t>
            </a:r>
            <a:r>
              <a:rPr lang="ja-JP" altLang="en-US" sz="1200" b="1" i="0" dirty="0">
                <a:solidFill>
                  <a:srgbClr val="1A73E8"/>
                </a:solidFill>
                <a:effectLst/>
                <a:latin typeface="noto"/>
              </a:rPr>
              <a:t>比較しやすい</a:t>
            </a:r>
            <a:r>
              <a:rPr lang="ja-JP" altLang="en-US" sz="1200" b="1" i="0" dirty="0">
                <a:solidFill>
                  <a:srgbClr val="000000"/>
                </a:solidFill>
                <a:effectLst/>
                <a:latin typeface="noto"/>
              </a:rPr>
              <a:t>ように</a:t>
            </a:r>
            <a:endParaRPr lang="en-US" altLang="ja-JP" sz="1200" b="1" i="0" dirty="0">
              <a:solidFill>
                <a:srgbClr val="000000"/>
              </a:solidFill>
              <a:effectLst/>
              <a:latin typeface="noto"/>
            </a:endParaRPr>
          </a:p>
          <a:p>
            <a:pPr>
              <a:defRPr/>
            </a:pPr>
            <a:r>
              <a:rPr lang="ja-JP" altLang="en-US" sz="1200" b="1" i="0" dirty="0">
                <a:solidFill>
                  <a:srgbClr val="1A73E8"/>
                </a:solidFill>
                <a:effectLst/>
                <a:latin typeface="noto"/>
              </a:rPr>
              <a:t>グリッド形で陳列</a:t>
            </a:r>
            <a:endParaRPr lang="en-US" altLang="ko-KR" sz="1200" b="1" dirty="0">
              <a:solidFill>
                <a:srgbClr val="1A73E8"/>
              </a:solidFill>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343400"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お客様がご希望の服を簡単に見つけることができるよう、</a:t>
            </a:r>
            <a:endParaRPr lang="en-US" altLang="ja-JP" sz="1200" b="1" kern="0" spc="-100" dirty="0">
              <a:solidFill>
                <a:schemeClr val="tx1">
                  <a:lumMod val="85000"/>
                  <a:lumOff val="15000"/>
                </a:schemeClr>
              </a:solidFill>
              <a:latin typeface="NanumSquare ExtraBold"/>
              <a:cs typeface="NanumSquare ExtraBold"/>
            </a:endParaRPr>
          </a:p>
          <a:p>
            <a:pPr lvl="0">
              <a:defRPr/>
            </a:pPr>
            <a:r>
              <a:rPr lang="ja-JP" altLang="en-US" sz="1200" b="1" kern="0" spc="-100" dirty="0">
                <a:solidFill>
                  <a:schemeClr val="tx1">
                    <a:lumMod val="85000"/>
                    <a:lumOff val="15000"/>
                  </a:schemeClr>
                </a:solidFill>
                <a:latin typeface="NanumSquare ExtraBold"/>
                <a:cs typeface="NanumSquare ExtraBold"/>
              </a:rPr>
              <a:t>左側には検索窓　、カテゴリー　、ブランド分類など便利性機能を持つ</a:t>
            </a:r>
            <a:endParaRPr lang="en-US" altLang="ko-KR" dirty="0">
              <a:solidFill>
                <a:schemeClr val="tx1">
                  <a:lumMod val="85000"/>
                  <a:lumOff val="15000"/>
                </a:schemeClr>
              </a:solidFill>
            </a:endParaRPr>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536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人気商品　・　新商品　・　ブランド陳列</a:t>
            </a:r>
            <a:r>
              <a:rPr lang="en-US" altLang="ja-JP" sz="1200" b="1" kern="0" spc="-100" dirty="0">
                <a:latin typeface="NanumSquare ExtraBold"/>
                <a:cs typeface="NanumSquare ExtraBold"/>
              </a:rPr>
              <a:t>.</a:t>
            </a:r>
            <a:endParaRPr lang="en-US" altLang="ko-KR" dirty="0"/>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ログインモーダル</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会員登録・</a:t>
            </a:r>
            <a:r>
              <a:rPr kumimoji="0" lang="en-US" altLang="ko-KR" sz="2400" b="1" i="0" u="none" strike="noStrike" kern="0" cap="none" spc="-400" normalizeH="0" baseline="0" dirty="0">
                <a:solidFill>
                  <a:srgbClr val="000000"/>
                </a:solidFill>
                <a:latin typeface="한컴 윤고딕 760"/>
                <a:ea typeface="한컴 윤고딕 760"/>
                <a:cs typeface="Gmarket Sans Bold"/>
              </a:rPr>
              <a:t>  </a:t>
            </a:r>
            <a:r>
              <a:rPr kumimoji="0" lang="ja-JP" altLang="en-US" sz="2400" b="1" i="0" u="none" strike="noStrike" kern="0" cap="none" spc="-400" normalizeH="0" baseline="0" dirty="0">
                <a:solidFill>
                  <a:srgbClr val="000000"/>
                </a:solidFill>
                <a:latin typeface="한컴 윤고딕 760"/>
                <a:ea typeface="한컴 윤고딕 760"/>
                <a:cs typeface="Gmarket Sans Bold"/>
              </a:rPr>
              <a:t>情報修正</a:t>
            </a:r>
            <a:endParaRPr kumimoji="0" lang="en-US" altLang="ko-KR"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新規会員登録</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6609318" y="4212131"/>
            <a:ext cx="306826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한컴 윤고딕 760"/>
                <a:ea typeface="한컴 윤고딕 760"/>
                <a:cs typeface="S-Core Dream 4 Regular"/>
              </a:rPr>
              <a:t>My Account</a:t>
            </a:r>
            <a:r>
              <a:rPr kumimoji="0" lang="ko-KR" altLang="en-US" sz="1400" b="1" i="0" u="none" strike="noStrike" kern="0" cap="none" spc="-100" normalizeH="0" baseline="0" dirty="0">
                <a:solidFill>
                  <a:srgbClr val="000000"/>
                </a:solidFill>
                <a:latin typeface="한컴 윤고딕 760"/>
                <a:ea typeface="한컴 윤고딕 760"/>
                <a:cs typeface="S-Core Dream 4 Regular"/>
              </a:rPr>
              <a:t> </a:t>
            </a:r>
            <a:r>
              <a:rPr kumimoji="0" lang="ja-JP" altLang="en-US" sz="1400" b="1" i="0" u="none" strike="noStrike" kern="0" cap="none" spc="-100" normalizeH="0" baseline="0" dirty="0">
                <a:solidFill>
                  <a:srgbClr val="000000"/>
                </a:solidFill>
                <a:latin typeface="한컴 윤고딕 760"/>
                <a:ea typeface="한컴 윤고딕 760"/>
                <a:cs typeface="S-Core Dream 4 Regular"/>
              </a:rPr>
              <a:t>ページ</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ログイン後、</a:t>
            </a:r>
            <a:r>
              <a:rPr lang="en-US" altLang="ja-JP" sz="1200" b="1" kern="0" spc="-100" dirty="0">
                <a:latin typeface="NanumSquare ExtraBold"/>
                <a:cs typeface="NanumSquare ExtraBold"/>
              </a:rPr>
              <a:t>My Account</a:t>
            </a:r>
            <a:r>
              <a:rPr lang="ja-JP" altLang="en-US" sz="1200" b="1" kern="0" spc="-100" dirty="0">
                <a:latin typeface="NanumSquare ExtraBold"/>
                <a:cs typeface="NanumSquare ExtraBold"/>
              </a:rPr>
              <a:t>ページで会員情報を修正可能</a:t>
            </a:r>
            <a:endParaRPr lang="en-US" altLang="ko-KR" dirty="0"/>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商品検索</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商品検索・商品詳細</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9"/>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그룹 1001">
            <a:extLst>
              <a:ext uri="{FF2B5EF4-FFF2-40B4-BE49-F238E27FC236}">
                <a16:creationId xmlns:a16="http://schemas.microsoft.com/office/drawing/2014/main" id="{E65386B3-4396-41A8-BCA4-66A8F3EEC05E}"/>
              </a:ext>
            </a:extLst>
          </p:cNvPr>
          <p:cNvGrpSpPr/>
          <p:nvPr/>
        </p:nvGrpSpPr>
        <p:grpSpPr>
          <a:xfrm rot="540022">
            <a:off x="7804551" y="4176849"/>
            <a:ext cx="505666" cy="346208"/>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9" name="그룹 8">
            <a:extLst>
              <a:ext uri="{FF2B5EF4-FFF2-40B4-BE49-F238E27FC236}">
                <a16:creationId xmlns:a16="http://schemas.microsoft.com/office/drawing/2014/main" id="{E362FFFC-A15E-4884-8D70-15EAD552EBBE}"/>
              </a:ext>
            </a:extLst>
          </p:cNvPr>
          <p:cNvGrpSpPr/>
          <p:nvPr/>
        </p:nvGrpSpPr>
        <p:grpSpPr>
          <a:xfrm>
            <a:off x="7404036" y="3938508"/>
            <a:ext cx="592595"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0"/>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65589" y="2030203"/>
            <a:ext cx="537023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検索は上段メニューの右側　、検索アイコンまたは</a:t>
            </a:r>
            <a:r>
              <a:rPr lang="en-US" altLang="ja-JP" sz="1200" b="1" kern="0" spc="-100" dirty="0">
                <a:latin typeface="NanumSquare ExtraBold"/>
                <a:cs typeface="NanumSquare ExtraBold"/>
              </a:rPr>
              <a:t>Shop</a:t>
            </a:r>
            <a:r>
              <a:rPr lang="ja-JP" altLang="en-US" sz="1200" b="1" kern="0" spc="-100" dirty="0">
                <a:latin typeface="NanumSquare ExtraBold"/>
                <a:cs typeface="NanumSquare ExtraBold"/>
              </a:rPr>
              <a:t>ページの左側メニューを利用</a:t>
            </a:r>
            <a:endParaRPr lang="en-US" altLang="ko-KR" dirty="0"/>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772428"/>
            <a:ext cx="4235667"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ハートボタンをクリックすると　、自分のお気に入りリストに商品を追加</a:t>
            </a:r>
            <a:endParaRPr lang="en-US" altLang="ko-KR" dirty="0"/>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1"/>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688FDAC4-73C4-439E-B6CD-B9504E469C78}"/>
              </a:ext>
            </a:extLst>
          </p:cNvPr>
          <p:cNvSpPr/>
          <p:nvPr/>
        </p:nvSpPr>
        <p:spPr>
          <a:xfrm>
            <a:off x="6172200" y="3505199"/>
            <a:ext cx="975087" cy="276999"/>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2" name="Object 65">
            <a:extLst>
              <a:ext uri="{FF2B5EF4-FFF2-40B4-BE49-F238E27FC236}">
                <a16:creationId xmlns:a16="http://schemas.microsoft.com/office/drawing/2014/main" id="{CC4E62A1-C857-4F13-A1B1-0D161C20CF3C}"/>
              </a:ext>
            </a:extLst>
          </p:cNvPr>
          <p:cNvSpPr txBox="1"/>
          <p:nvPr/>
        </p:nvSpPr>
        <p:spPr>
          <a:xfrm>
            <a:off x="4604435" y="3166394"/>
            <a:ext cx="41045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商品の平均評価点数を評価及び数字で表記、総レビュー個数表記</a:t>
            </a:r>
            <a:endParaRPr lang="en-US" altLang="ko-KR" dirty="0"/>
          </a:p>
        </p:txBody>
      </p:sp>
      <p:grpSp>
        <p:nvGrpSpPr>
          <p:cNvPr id="43" name="그룹 1002">
            <a:extLst>
              <a:ext uri="{FF2B5EF4-FFF2-40B4-BE49-F238E27FC236}">
                <a16:creationId xmlns:a16="http://schemas.microsoft.com/office/drawing/2014/main" id="{B2CD31E3-8C3A-4862-82C0-78259805BD49}"/>
              </a:ext>
            </a:extLst>
          </p:cNvPr>
          <p:cNvGrpSpPr/>
          <p:nvPr/>
        </p:nvGrpSpPr>
        <p:grpSpPr>
          <a:xfrm>
            <a:off x="6009135" y="3485448"/>
            <a:ext cx="5691969" cy="54051"/>
            <a:chOff x="6512971" y="3843675"/>
            <a:chExt cx="6276977" cy="59607"/>
          </a:xfrm>
        </p:grpSpPr>
        <p:pic>
          <p:nvPicPr>
            <p:cNvPr id="44" name="Object 7">
              <a:extLst>
                <a:ext uri="{FF2B5EF4-FFF2-40B4-BE49-F238E27FC236}">
                  <a16:creationId xmlns:a16="http://schemas.microsoft.com/office/drawing/2014/main" id="{8348A21B-FD54-4B8B-B190-1CBA5CD5A222}"/>
                </a:ext>
              </a:extLst>
            </p:cNvPr>
            <p:cNvPicPr>
              <a:picLocks noChangeAspect="1"/>
            </p:cNvPicPr>
            <p:nvPr/>
          </p:nvPicPr>
          <p:blipFill rotWithShape="1">
            <a:blip r:embed="rId12"/>
            <a:stretch>
              <a:fillRect/>
            </a:stretch>
          </p:blipFill>
          <p:spPr>
            <a:xfrm rot="16200000">
              <a:off x="6512971" y="3843675"/>
              <a:ext cx="6276977" cy="59607"/>
            </a:xfrm>
            <a:prstGeom prst="rect">
              <a:avLst/>
            </a:prstGeom>
          </p:spPr>
        </p:pic>
      </p:grp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レビュー</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#0</a:t>
            </a:r>
            <a:r>
              <a:rPr kumimoji="0" lang="en-US" altLang="ko-KR" sz="2900" b="0" i="0" u="none" strike="noStrike" kern="0" cap="none" spc="-400" normalizeH="0" baseline="0" dirty="0">
                <a:solidFill>
                  <a:srgbClr val="60B0B6"/>
                </a:solidFill>
                <a:latin typeface="한컴 윤고딕 760"/>
                <a:ea typeface="한컴 윤고딕 760"/>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438062" y="4953377"/>
            <a:ext cx="1778844"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修正時　、</a:t>
            </a:r>
            <a:r>
              <a:rPr lang="en-US" altLang="ja-JP" sz="1200" b="1" kern="0" spc="-100" dirty="0">
                <a:solidFill>
                  <a:schemeClr val="tx1">
                    <a:lumMod val="85000"/>
                    <a:lumOff val="15000"/>
                  </a:schemeClr>
                </a:solidFill>
                <a:latin typeface="NanumSquare ExtraBold"/>
                <a:cs typeface="NanumSquare ExtraBold"/>
              </a:rPr>
              <a:t>Ajax</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91118"/>
            <a:ext cx="188768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noto"/>
              </a:rPr>
              <a:t>レビュー</a:t>
            </a:r>
            <a:r>
              <a:rPr lang="zh-TW" altLang="en-US" sz="1400" b="1" i="0" dirty="0">
                <a:solidFill>
                  <a:srgbClr val="000000"/>
                </a:solidFill>
                <a:effectLst/>
                <a:latin typeface="noto"/>
              </a:rPr>
              <a:t>重複登録防止</a:t>
            </a:r>
            <a:endParaRPr lang="en-US" sz="2000" b="1" dirty="0">
              <a:solidFill>
                <a:schemeClr val="tx1">
                  <a:lumMod val="85000"/>
                  <a:lumOff val="15000"/>
                </a:schemeClr>
              </a:solidFill>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072933" y="2698646"/>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cxnSp>
        <p:nvCxnSpPr>
          <p:cNvPr id="30" name="화살표 1062">
            <a:extLst>
              <a:ext uri="{FF2B5EF4-FFF2-40B4-BE49-F238E27FC236}">
                <a16:creationId xmlns:a16="http://schemas.microsoft.com/office/drawing/2014/main" id="{243C9207-DCDD-46D6-9A69-78A6A98996E7}"/>
              </a:ext>
            </a:extLst>
          </p:cNvPr>
          <p:cNvCxnSpPr>
            <a:cxnSpLocks/>
            <a:endCxn id="33" idx="2"/>
          </p:cNvCxnSpPr>
          <p:nvPr/>
        </p:nvCxnSpPr>
        <p:spPr>
          <a:xfrm rot="16200000" flipV="1">
            <a:off x="7453131" y="2527001"/>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33" name="그림 32">
            <a:extLst>
              <a:ext uri="{FF2B5EF4-FFF2-40B4-BE49-F238E27FC236}">
                <a16:creationId xmlns:a16="http://schemas.microsoft.com/office/drawing/2014/main" id="{808951D3-1EE5-4CD5-9987-F35EB487C065}"/>
              </a:ext>
            </a:extLst>
          </p:cNvPr>
          <p:cNvPicPr>
            <a:picLocks noChangeAspect="1"/>
          </p:cNvPicPr>
          <p:nvPr/>
        </p:nvPicPr>
        <p:blipFill>
          <a:blip r:embed="rId11"/>
          <a:stretch>
            <a:fillRect/>
          </a:stretch>
        </p:blipFill>
        <p:spPr>
          <a:xfrm>
            <a:off x="6418987" y="1904999"/>
            <a:ext cx="2325897" cy="493197"/>
          </a:xfrm>
          <a:prstGeom prst="rect">
            <a:avLst/>
          </a:prstGeom>
          <a:ln w="19050">
            <a:solidFill>
              <a:srgbClr val="60B0B6"/>
            </a:solidFill>
            <a:prstDash val="dash"/>
          </a:ln>
        </p:spPr>
      </p:pic>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#0</a:t>
            </a:r>
            <a:r>
              <a:rPr kumimoji="0" lang="en-US" altLang="ko-KR" sz="2900" b="0" i="0" u="none" strike="noStrike" kern="0" cap="none" spc="-400" normalizeH="0" baseline="0" dirty="0">
                <a:solidFill>
                  <a:srgbClr val="60B0B6"/>
                </a:solidFill>
                <a:latin typeface="한컴 윤고딕 760"/>
                <a:ea typeface="한컴 윤고딕 760"/>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551243"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商品お問い合わせ</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376109" y="5124450"/>
            <a:ext cx="457200" cy="2286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p:cNvCxnSpPr>
          <p:nvPr/>
        </p:nvCxnSpPr>
        <p:spPr>
          <a:xfrm rot="10800000">
            <a:off x="1981200" y="5172809"/>
            <a:ext cx="3124200" cy="1111759"/>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a:endCxn id="26" idx="2"/>
          </p:cNvCxnSpPr>
          <p:nvPr/>
        </p:nvCxnSpPr>
        <p:spPr>
          <a:xfrm rot="16200000" flipV="1">
            <a:off x="7278070" y="2151472"/>
            <a:ext cx="653142" cy="395531"/>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529470"/>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2739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登録したお問い合わせがある場合</a:t>
            </a:r>
            <a:endParaRPr lang="en-US" dirty="0">
              <a:solidFill>
                <a:schemeClr val="tx1">
                  <a:lumMod val="85000"/>
                  <a:lumOff val="15000"/>
                </a:schemeClr>
              </a:solidFill>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4"/>
            <a:ext cx="5562600" cy="358307"/>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0087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お気に入り</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#0</a:t>
            </a:r>
            <a:r>
              <a:rPr kumimoji="0" lang="en-US" altLang="ko-KR" sz="2900" b="0" i="0" u="none" strike="noStrike" kern="0" cap="none" spc="-400" normalizeH="0" baseline="0" dirty="0">
                <a:solidFill>
                  <a:srgbClr val="60B0B6"/>
                </a:solidFill>
                <a:latin typeface="한컴 윤고딕 760"/>
                <a:ea typeface="한컴 윤고딕 760"/>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2850543"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noto"/>
                <a:ea typeface="한컴 윤고딕 760"/>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#0</a:t>
            </a:r>
            <a:r>
              <a:rPr kumimoji="0" lang="en-US" altLang="ko-KR" sz="2900" b="0" i="0" u="none" strike="noStrike" kern="0" cap="none" spc="-400" normalizeH="0" baseline="0" dirty="0">
                <a:solidFill>
                  <a:srgbClr val="60B0B6"/>
                </a:solidFill>
                <a:latin typeface="한컴 윤고딕 760"/>
                <a:ea typeface="한컴 윤고딕 760"/>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6887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ショッピングカートページ</a:t>
            </a:r>
            <a:r>
              <a:rPr lang="en-US" altLang="ja-JP" sz="1200" b="1" kern="0" spc="-100" dirty="0">
                <a:solidFill>
                  <a:schemeClr val="tx1">
                    <a:lumMod val="85000"/>
                    <a:lumOff val="15000"/>
                  </a:schemeClr>
                </a:solidFill>
                <a:latin typeface="NanumSquare ExtraBold"/>
                <a:cs typeface="NanumSquare ExtraBold"/>
              </a:rPr>
              <a:t>Ajax</a:t>
            </a:r>
            <a:r>
              <a:rPr lang="ko-KR" altLang="en-US" sz="1200" b="1" kern="0" spc="-100" dirty="0">
                <a:solidFill>
                  <a:schemeClr val="tx1">
                    <a:lumMod val="85000"/>
                    <a:lumOff val="15000"/>
                  </a:schemeClr>
                </a:solidFill>
                <a:latin typeface="NanumSquare ExtraBold"/>
                <a:cs typeface="NanumSquare ExtraBold"/>
              </a:rPr>
              <a:t> </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NanumSquare ExtraBold"/>
                <a:cs typeface="NanumSquare ExtraBold"/>
              </a:rPr>
              <a:t>数量変更可能</a:t>
            </a:r>
            <a:endParaRPr lang="en-US" dirty="0">
              <a:solidFill>
                <a:schemeClr val="tx1">
                  <a:lumMod val="85000"/>
                  <a:lumOff val="15000"/>
                </a:schemeClr>
              </a:solidFill>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数量変更による金額変化</a:t>
            </a:r>
            <a:endParaRPr lang="en-US" dirty="0">
              <a:solidFill>
                <a:schemeClr val="tx1">
                  <a:lumMod val="85000"/>
                  <a:lumOff val="15000"/>
                </a:schemeClr>
              </a:solidFill>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rPr>
              <a:t>カート商品削除</a:t>
            </a:r>
            <a:endParaRPr lang="en-US" sz="1200" b="1" dirty="0">
              <a:solidFill>
                <a:schemeClr val="tx1">
                  <a:lumMod val="85000"/>
                  <a:lumOff val="15000"/>
                </a:schemeClr>
              </a:solidFill>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137255" y="527209"/>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0" i="0" u="none" strike="noStrike" kern="0" cap="none" spc="-400" normalizeH="0" baseline="0" dirty="0">
                <a:solidFill>
                  <a:srgbClr val="000000"/>
                </a:solidFill>
                <a:latin typeface="한컴 윤고딕 760"/>
                <a:ea typeface="한컴 윤고딕 760"/>
                <a:cs typeface="Gmarket Sans Bold"/>
              </a:rPr>
              <a:t>FAQ</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lang="ja-JP" altLang="en-US" sz="2400" b="1" kern="0" spc="-400" dirty="0">
                <a:solidFill>
                  <a:srgbClr val="000000"/>
                </a:solidFill>
                <a:latin typeface="한컴 윤고딕 760"/>
                <a:ea typeface="한컴 윤고딕 760"/>
                <a:cs typeface="Gmarket Sans Bold"/>
              </a:rPr>
              <a:t>・</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kumimoji="0" lang="en-US" altLang="ko-KR" sz="2400" b="0" i="0" u="none" strike="noStrike" kern="0" cap="none" spc="-400" normalizeH="0" baseline="0" dirty="0">
                <a:solidFill>
                  <a:srgbClr val="000000"/>
                </a:solidFill>
                <a:latin typeface="한컴 윤고딕 760"/>
                <a:ea typeface="한컴 윤고딕 760"/>
                <a:cs typeface="Gmarket Sans Bold"/>
              </a:rPr>
              <a:t>A B O U T </a:t>
            </a: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#0</a:t>
            </a:r>
            <a:r>
              <a:rPr kumimoji="0" lang="en-US" altLang="ko-KR" sz="2900" b="0" i="0" u="none" strike="noStrike" kern="0" cap="none" spc="-400" normalizeH="0" baseline="0" dirty="0">
                <a:solidFill>
                  <a:srgbClr val="60B0B6"/>
                </a:solidFill>
                <a:latin typeface="한컴 윤고딕 760"/>
                <a:ea typeface="한컴 윤고딕 760"/>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DB</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FAQ</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営業時間　、　 住所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居所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 </a:t>
            </a:r>
            <a:r>
              <a:rPr lang="en-US" altLang="ja-JP" sz="1200" b="1" kern="0" spc="-100" dirty="0">
                <a:solidFill>
                  <a:schemeClr val="tx1">
                    <a:lumMod val="85000"/>
                    <a:lumOff val="15000"/>
                  </a:schemeClr>
                </a:solidFill>
                <a:latin typeface="한컴 윤고딕 230 (본문)"/>
                <a:ea typeface="한컴 윤고딕 760"/>
                <a:cs typeface="S-Core Dream 5 Medium"/>
              </a:rPr>
              <a:t>Google</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マップを利用したストアまでの道探し機能</a:t>
            </a:r>
            <a:r>
              <a:rPr lang="ja-JP" altLang="en-US" sz="1200" b="1" kern="0" spc="-100" dirty="0">
                <a:solidFill>
                  <a:schemeClr val="tx1">
                    <a:lumMod val="85000"/>
                    <a:lumOff val="15000"/>
                  </a:schemeClr>
                </a:solidFill>
                <a:latin typeface="한컴 윤고딕 230 (본문)"/>
                <a:ea typeface="한컴 윤고딕 760"/>
                <a:cs typeface="S-Core Dream 5 Medium"/>
              </a:rPr>
              <a:t>などを</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提供</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その他</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48512" y="2419625"/>
            <a:ext cx="579504" cy="553998"/>
          </a:xfrm>
          <a:prstGeom prst="rect">
            <a:avLst/>
          </a:prstGeom>
          <a:noFill/>
        </p:spPr>
        <p:txBody>
          <a:bodyPr wrap="square" anchor="t">
            <a:spAutoFit/>
          </a:bodyPr>
          <a:lstStyle/>
          <a:p>
            <a:pPr lvl="0">
              <a:defRPr/>
            </a:pPr>
            <a:r>
              <a:rPr lang="en-US" sz="1500" kern="0" spc="-100" dirty="0">
                <a:solidFill>
                  <a:srgbClr val="FFFFFF"/>
                </a:solidFill>
                <a:latin typeface="한컴 윤고딕 760"/>
                <a:ea typeface="한컴 윤고딕 760"/>
                <a:cs typeface="S-Core Dream 3 Light"/>
              </a:rPr>
              <a:t>LUCY</a:t>
            </a:r>
          </a:p>
          <a:p>
            <a:pPr lvl="0">
              <a:defRPr/>
            </a:pPr>
            <a:endParaRPr lang="en-US" sz="15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20913"/>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noto"/>
              </a:rPr>
              <a:t>試演</a:t>
            </a:r>
            <a:r>
              <a:rPr lang="ja-JP" altLang="en-US" sz="1600" dirty="0">
                <a:solidFill>
                  <a:srgbClr val="60B0B6"/>
                </a:solidFill>
                <a:latin typeface="noto"/>
              </a:rPr>
              <a:t>映像</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sp>
        <p:nvSpPr>
          <p:cNvPr id="1010" name="Object 11"/>
          <p:cNvSpPr txBox="1"/>
          <p:nvPr/>
        </p:nvSpPr>
        <p:spPr>
          <a:xfrm>
            <a:off x="3855331" y="4538246"/>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考察</a:t>
            </a:r>
          </a:p>
        </p:txBody>
      </p:sp>
      <p:grpSp>
        <p:nvGrpSpPr>
          <p:cNvPr id="20" name="그룹 1003">
            <a:extLst>
              <a:ext uri="{FF2B5EF4-FFF2-40B4-BE49-F238E27FC236}">
                <a16:creationId xmlns:a16="http://schemas.microsoft.com/office/drawing/2014/main" id="{2E5B16A7-8B47-4C8B-83B1-9855E6C258BB}"/>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74A46CB9-77F6-416B-B75F-9F5954A4155A}"/>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FE650109-6E4C-4B74-8ED0-925F594A7E28}"/>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B01133FB-93FF-4E5B-A753-C0B0AB13AB7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sp>
        <p:nvSpPr>
          <p:cNvPr id="9" name="Object 9"/>
          <p:cNvSpPr txBox="1"/>
          <p:nvPr/>
        </p:nvSpPr>
        <p:spPr>
          <a:xfrm>
            <a:off x="685753" y="1248899"/>
            <a:ext cx="1445366" cy="584775"/>
          </a:xfrm>
          <a:prstGeom prst="rect">
            <a:avLst/>
          </a:prstGeom>
          <a:noFill/>
        </p:spPr>
        <p:txBody>
          <a:bodyPr wrap="square" anchor="t">
            <a:spAutoFit/>
          </a:bodyPr>
          <a:lstStyle/>
          <a:p>
            <a:pPr lvl="0">
              <a:defRPr/>
            </a:pPr>
            <a:r>
              <a:rPr lang="ko-KR" altLang="en-US" sz="3200" kern="0" spc="-100" dirty="0">
                <a:solidFill>
                  <a:srgbClr val="FFFFFF"/>
                </a:solidFill>
                <a:latin typeface="한컴 윤고딕 760"/>
                <a:ea typeface="한컴 윤고딕 760"/>
                <a:cs typeface="S-Core Dream 4 Regular"/>
              </a:rPr>
              <a:t>目次</a:t>
            </a:r>
            <a:endParaRPr lang="en-US" sz="3200" dirty="0">
              <a:latin typeface="한컴 윤고딕 760"/>
              <a:ea typeface="한컴 윤고딕 760"/>
            </a:endParaRPr>
          </a:p>
        </p:txBody>
      </p:sp>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395670"/>
          </a:xfrm>
          <a:prstGeom prst="rect">
            <a:avLst/>
          </a:prstGeom>
          <a:noFill/>
        </p:spPr>
        <p:txBody>
          <a:bodyPr wrap="square" anchor="t">
            <a:spAutoFit/>
          </a:bodyPr>
          <a:lstStyle/>
          <a:p>
            <a:pPr lvl="0" algn="ctr">
              <a:defRPr/>
            </a:pPr>
            <a:r>
              <a:rPr lang="en-US" sz="2000" kern="0" spc="-100" dirty="0">
                <a:solidFill>
                  <a:srgbClr val="FFFFFF"/>
                </a:solidFill>
                <a:latin typeface="한컴 윤고딕 760"/>
                <a:ea typeface="한컴 윤고딕 760"/>
                <a:cs typeface="S-Core Dream 6 Bold"/>
              </a:rPr>
              <a:t>01</a:t>
            </a:r>
            <a:endParaRPr lang="en-US" sz="2000" dirty="0">
              <a:latin typeface="한컴 윤고딕 760"/>
              <a:ea typeface="한컴 윤고딕 760"/>
            </a:endParaRPr>
          </a:p>
        </p:txBody>
      </p:sp>
      <p:sp>
        <p:nvSpPr>
          <p:cNvPr id="17" name="Object 17"/>
          <p:cNvSpPr txBox="1"/>
          <p:nvPr/>
        </p:nvSpPr>
        <p:spPr>
          <a:xfrm>
            <a:off x="2651385" y="2814998"/>
            <a:ext cx="594843" cy="393022"/>
          </a:xfrm>
          <a:prstGeom prst="rect">
            <a:avLst/>
          </a:prstGeom>
          <a:noFill/>
        </p:spPr>
        <p:txBody>
          <a:bodyPr wrap="square" anchor="t">
            <a:spAutoFit/>
          </a:bodyPr>
          <a:lstStyle/>
          <a:p>
            <a:pPr lvl="0" algn="ctr">
              <a:defRPr/>
            </a:pPr>
            <a:r>
              <a:rPr lang="en-US" sz="2000" kern="0" spc="-100" dirty="0">
                <a:solidFill>
                  <a:srgbClr val="FFFFFF"/>
                </a:solidFill>
                <a:latin typeface="한컴 윤고딕 760"/>
                <a:ea typeface="한컴 윤고딕 760"/>
                <a:cs typeface="S-Core Dream 6 Bold"/>
              </a:rPr>
              <a:t>02</a:t>
            </a:r>
            <a:endParaRPr lang="en-US" sz="2000" dirty="0">
              <a:latin typeface="한컴 윤고딕 760"/>
              <a:ea typeface="한컴 윤고딕 760"/>
            </a:endParaRPr>
          </a:p>
        </p:txBody>
      </p:sp>
      <p:sp>
        <p:nvSpPr>
          <p:cNvPr id="18" name="Object 18"/>
          <p:cNvSpPr txBox="1"/>
          <p:nvPr/>
        </p:nvSpPr>
        <p:spPr>
          <a:xfrm>
            <a:off x="2651385" y="3893971"/>
            <a:ext cx="594843" cy="390374"/>
          </a:xfrm>
          <a:prstGeom prst="rect">
            <a:avLst/>
          </a:prstGeom>
          <a:noFill/>
        </p:spPr>
        <p:txBody>
          <a:bodyPr wrap="square" anchor="t">
            <a:spAutoFit/>
          </a:bodyPr>
          <a:lstStyle/>
          <a:p>
            <a:pPr lvl="0" algn="ctr">
              <a:defRPr/>
            </a:pPr>
            <a:r>
              <a:rPr lang="en-US" sz="2000" kern="0" spc="-100" dirty="0">
                <a:solidFill>
                  <a:srgbClr val="FFFFFF"/>
                </a:solidFill>
                <a:latin typeface="한컴 윤고딕 760"/>
                <a:ea typeface="한컴 윤고딕 760"/>
                <a:cs typeface="S-Core Dream 6 Bold"/>
              </a:rPr>
              <a:t>03</a:t>
            </a:r>
            <a:endParaRPr lang="en-US" sz="2000" dirty="0">
              <a:latin typeface="한컴 윤고딕 760"/>
              <a:ea typeface="한컴 윤고딕 760"/>
            </a:endParaRPr>
          </a:p>
        </p:txBody>
      </p:sp>
      <p:sp>
        <p:nvSpPr>
          <p:cNvPr id="19" name="Object 19"/>
          <p:cNvSpPr txBox="1"/>
          <p:nvPr/>
        </p:nvSpPr>
        <p:spPr>
          <a:xfrm>
            <a:off x="2651385" y="4972944"/>
            <a:ext cx="594843" cy="387726"/>
          </a:xfrm>
          <a:prstGeom prst="rect">
            <a:avLst/>
          </a:prstGeom>
          <a:noFill/>
        </p:spPr>
        <p:txBody>
          <a:bodyPr wrap="square" anchor="t">
            <a:spAutoFit/>
          </a:bodyPr>
          <a:lstStyle/>
          <a:p>
            <a:pPr lvl="0" algn="ctr">
              <a:defRPr/>
            </a:pPr>
            <a:r>
              <a:rPr lang="en-US" sz="2000" kern="0" spc="-100" dirty="0">
                <a:solidFill>
                  <a:srgbClr val="FFFFFF"/>
                </a:solidFill>
                <a:latin typeface="한컴 윤고딕 760"/>
                <a:ea typeface="한컴 윤고딕 760"/>
                <a:cs typeface="S-Core Dream 6 Bold"/>
              </a:rPr>
              <a:t>04</a:t>
            </a:r>
            <a:endParaRPr lang="en-US" sz="2000" dirty="0">
              <a:latin typeface="한컴 윤고딕 760"/>
              <a:ea typeface="한컴 윤고딕 760"/>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30200"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한컴 윤고딕 760"/>
                <a:ea typeface="한컴 윤고딕 760"/>
                <a:cs typeface="S-Core Dream 5 Medium"/>
              </a:rPr>
              <a:t>コンテンツ</a:t>
            </a:r>
            <a:endParaRPr lang="en-US" sz="1400" dirty="0">
              <a:latin typeface="한컴 윤고딕 760"/>
              <a:ea typeface="한컴 윤고딕 760"/>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3" name="Object 43"/>
          <p:cNvSpPr txBox="1"/>
          <p:nvPr/>
        </p:nvSpPr>
        <p:spPr>
          <a:xfrm>
            <a:off x="4149716" y="1828800"/>
            <a:ext cx="2632084" cy="643677"/>
          </a:xfrm>
          <a:prstGeom prst="rect">
            <a:avLst/>
          </a:prstGeom>
          <a:noFill/>
        </p:spPr>
        <p:txBody>
          <a:bodyPr wrap="square" anchor="t">
            <a:spAutoFit/>
          </a:bodyPr>
          <a:lstStyle/>
          <a:p>
            <a:pPr lvl="0">
              <a:defRPr/>
            </a:pPr>
            <a:r>
              <a:rPr lang="ko-KR" altLang="en-US" kern="0" spc="-100" dirty="0">
                <a:solidFill>
                  <a:srgbClr val="60B0B6"/>
                </a:solidFill>
                <a:latin typeface="한컴 윤고딕 760"/>
                <a:ea typeface="한컴 윤고딕 760"/>
                <a:cs typeface="S-Core Dream 6 Bold"/>
              </a:rPr>
              <a:t>概要</a:t>
            </a:r>
            <a:endParaRPr lang="en-US" kern="0" spc="-100" dirty="0">
              <a:solidFill>
                <a:srgbClr val="60B0B6"/>
              </a:solidFill>
              <a:latin typeface="한컴 윤고딕 760"/>
              <a:ea typeface="한컴 윤고딕 760"/>
              <a:cs typeface="S-Core Dream 6 Bold"/>
            </a:endParaRPr>
          </a:p>
          <a:p>
            <a:pPr lvl="0">
              <a:defRPr/>
            </a:pPr>
            <a:endParaRPr lang="en-US" dirty="0">
              <a:latin typeface="한컴 윤고딕 760"/>
              <a:ea typeface="한컴 윤고딕 760"/>
            </a:endParaRPr>
          </a:p>
        </p:txBody>
      </p:sp>
      <p:sp>
        <p:nvSpPr>
          <p:cNvPr id="45" name="Object 45"/>
          <p:cNvSpPr txBox="1"/>
          <p:nvPr/>
        </p:nvSpPr>
        <p:spPr>
          <a:xfrm>
            <a:off x="4149716" y="2873226"/>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開発内容</a:t>
            </a:r>
            <a:endParaRPr lang="en-US" dirty="0">
              <a:latin typeface="한컴 윤고딕 760"/>
              <a:ea typeface="한컴 윤고딕 760"/>
            </a:endParaRPr>
          </a:p>
        </p:txBody>
      </p:sp>
      <p:sp>
        <p:nvSpPr>
          <p:cNvPr id="47" name="Object 47"/>
          <p:cNvSpPr txBox="1"/>
          <p:nvPr/>
        </p:nvSpPr>
        <p:spPr>
          <a:xfrm>
            <a:off x="4149716" y="3917654"/>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システム構成</a:t>
            </a:r>
            <a:endParaRPr lang="en-US" dirty="0">
              <a:latin typeface="한컴 윤고딕 760"/>
              <a:ea typeface="한컴 윤고딕 760"/>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その他</a:t>
            </a:r>
            <a:endParaRPr lang="ko-KR" altLang="en-US" kern="0" spc="-100" dirty="0">
              <a:solidFill>
                <a:srgbClr val="60B0B6"/>
              </a:solidFill>
              <a:latin typeface="한컴 윤고딕 760"/>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  </a:t>
            </a:r>
            <a:r>
              <a:rPr lang="ko-KR" altLang="en-US" sz="2800" i="0" dirty="0">
                <a:solidFill>
                  <a:srgbClr val="60B0B6"/>
                </a:solidFill>
                <a:effectLst/>
                <a:latin typeface="noto"/>
              </a:rPr>
              <a:t>試演</a:t>
            </a:r>
            <a:r>
              <a:rPr lang="ja-JP" altLang="en-US" sz="2800" dirty="0">
                <a:solidFill>
                  <a:srgbClr val="60B0B6"/>
                </a:solidFill>
                <a:latin typeface="noto"/>
              </a:rPr>
              <a:t>映像</a:t>
            </a:r>
            <a:endParaRPr kumimoji="0" lang="en-US" sz="1800" i="0" u="none" strike="noStrike" kern="1200" cap="none" spc="0" normalizeH="0" baseline="0" dirty="0">
              <a:solidFill>
                <a:srgbClr val="60B0B6"/>
              </a:solidFill>
              <a:latin typeface="한컴 윤고딕 760"/>
              <a:ea typeface="한컴 윤고딕 760"/>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kern="0" spc="-400" dirty="0">
                <a:solidFill>
                  <a:srgbClr val="000000"/>
                </a:solidFill>
                <a:latin typeface="한컴 윤고딕 760"/>
                <a:ea typeface="한컴 윤고딕 760"/>
                <a:cs typeface="Gmarket Sans Bold"/>
              </a:rPr>
              <a:t>お気に入り登録</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ショッピング</a:t>
            </a:r>
            <a:r>
              <a:rPr kumimoji="0" lang="ja-JP" altLang="en-US" sz="2000" i="0" u="none" strike="noStrike" kern="0" cap="none" spc="-400" normalizeH="0" baseline="0" dirty="0">
                <a:solidFill>
                  <a:srgbClr val="000000"/>
                </a:solidFill>
                <a:latin typeface="한컴 윤고딕 760"/>
                <a:ea typeface="한컴 윤고딕 760"/>
                <a:cs typeface="Gmarket Sans Bold"/>
              </a:rPr>
              <a:t>カート</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お問い合わせ登録・修正・削除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レビュー登録・修正・削除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短期の間ウェブ開発に効率的な言語を活用することで、短期間で企画からサービス配布までウェブ開発の全体的なプロセスを体得することができました。</a:t>
            </a:r>
            <a:endParaRPr lang="en-US" altLang="ja-JP" sz="1200" dirty="0">
              <a:solidFill>
                <a:srgbClr val="000000"/>
              </a:solidFill>
              <a:latin typeface="한컴 윤고딕 760"/>
              <a:ea typeface="한컴 윤고딕 760"/>
              <a:cs typeface="Gmarket Sans Medium"/>
            </a:endParaRPr>
          </a:p>
          <a:p>
            <a:pPr lvl="0">
              <a:defRPr/>
            </a:pPr>
            <a:r>
              <a:rPr lang="en-US" altLang="ja-JP" sz="1200" dirty="0">
                <a:solidFill>
                  <a:srgbClr val="000000"/>
                </a:solidFill>
                <a:latin typeface="한컴 윤고딕 760"/>
                <a:ea typeface="한컴 윤고딕 760"/>
                <a:cs typeface="Gmarket Sans Medium"/>
              </a:rPr>
              <a:t>CRUD</a:t>
            </a:r>
            <a:r>
              <a:rPr lang="ja-JP" altLang="en-US" sz="1200" dirty="0">
                <a:solidFill>
                  <a:srgbClr val="000000"/>
                </a:solidFill>
                <a:latin typeface="한컴 윤고딕 760"/>
                <a:ea typeface="한컴 윤고딕 760"/>
                <a:cs typeface="Gmarket Sans Medium"/>
              </a:rPr>
              <a:t>から</a:t>
            </a:r>
            <a:r>
              <a:rPr lang="en-US" altLang="ja-JP" sz="1200"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を使った非同期処理まで基本開発能力だけでなく、画面・機能定義書など文書作業能力まで育てることができる忠実な時間でした。</a:t>
            </a:r>
            <a:endParaRPr lang="ko-KR" altLang="en-US" sz="1200" dirty="0">
              <a:solidFill>
                <a:srgbClr val="000000"/>
              </a:solidFill>
              <a:latin typeface="한컴 윤고딕 760"/>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ja-JP" altLang="en-US" sz="1800" b="1" kern="0" spc="-100" dirty="0">
                <a:solidFill>
                  <a:srgbClr val="000000"/>
                </a:solidFill>
                <a:latin typeface="한컴 윤고딕 760"/>
                <a:ea typeface="한컴 윤고딕 760"/>
                <a:cs typeface="NanumSquare ExtraBold"/>
              </a:rPr>
              <a:t>ウェブ開発の全体なプロセスを習得</a:t>
            </a:r>
            <a:endParaRPr lang="ko-KR" altLang="en-US" sz="1800" b="1" kern="0" spc="-100" dirty="0">
              <a:solidFill>
                <a:srgbClr val="000000"/>
              </a:solidFill>
              <a:latin typeface="한컴 윤고딕 760"/>
              <a:ea typeface="한컴 윤고딕 760"/>
              <a:cs typeface="NanumSquare ExtraBold"/>
            </a:endParaRPr>
          </a:p>
        </p:txBody>
      </p:sp>
      <p:sp>
        <p:nvSpPr>
          <p:cNvPr id="16" name="Object 16"/>
          <p:cNvSpPr txBox="1"/>
          <p:nvPr/>
        </p:nvSpPr>
        <p:spPr>
          <a:xfrm>
            <a:off x="659313" y="3861061"/>
            <a:ext cx="4293685" cy="1015663"/>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開発する時には</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を、文書作業時には</a:t>
            </a:r>
            <a:r>
              <a:rPr lang="en-US" altLang="ja-JP" sz="1200" dirty="0">
                <a:solidFill>
                  <a:srgbClr val="000000"/>
                </a:solidFill>
                <a:latin typeface="한컴 윤고딕 760"/>
                <a:ea typeface="한컴 윤고딕 760"/>
                <a:cs typeface="Gmarket Sans Medium"/>
              </a:rPr>
              <a:t>Google Drive</a:t>
            </a:r>
            <a:r>
              <a:rPr lang="ja-JP" altLang="en-US" sz="1200" dirty="0">
                <a:solidFill>
                  <a:srgbClr val="000000"/>
                </a:solidFill>
                <a:latin typeface="한컴 윤고딕 760"/>
                <a:ea typeface="한컴 윤고딕 760"/>
                <a:cs typeface="Gmarket Sans Medium"/>
              </a:rPr>
              <a:t>あるいは</a:t>
            </a:r>
            <a:r>
              <a:rPr lang="en-US" altLang="ja-JP" sz="1200" dirty="0">
                <a:solidFill>
                  <a:srgbClr val="000000"/>
                </a:solidFill>
                <a:latin typeface="한컴 윤고딕 760"/>
                <a:ea typeface="한컴 윤고딕 760"/>
                <a:cs typeface="Gmarket Sans Medium"/>
              </a:rPr>
              <a:t>Figma</a:t>
            </a:r>
            <a:r>
              <a:rPr lang="ja-JP" altLang="en-US" sz="1200" dirty="0">
                <a:solidFill>
                  <a:srgbClr val="000000"/>
                </a:solidFill>
                <a:latin typeface="한컴 윤고딕 760"/>
                <a:ea typeface="한컴 윤고딕 760"/>
                <a:cs typeface="Gmarket Sans Medium"/>
              </a:rPr>
              <a:t>などの協業機能を提供する各種オンラインプラットフォームを活用し、開発者</a:t>
            </a:r>
            <a:r>
              <a:rPr lang="en-US" altLang="ja-JP" sz="1200" dirty="0">
                <a:solidFill>
                  <a:srgbClr val="000000"/>
                </a:solidFill>
                <a:latin typeface="한컴 윤고딕 760"/>
                <a:ea typeface="한컴 윤고딕 760"/>
                <a:cs typeface="Gmarket Sans Medium"/>
              </a:rPr>
              <a:t>2</a:t>
            </a:r>
            <a:r>
              <a:rPr lang="ja-JP" altLang="en-US" sz="1200" dirty="0">
                <a:solidFill>
                  <a:srgbClr val="000000"/>
                </a:solidFill>
                <a:latin typeface="한컴 윤고딕 760"/>
                <a:ea typeface="한컴 윤고딕 760"/>
                <a:cs typeface="Gmarket Sans Medium"/>
              </a:rPr>
              <a:t>人が非常に遠距離に居住しているにもかかわらず、円滑に協業する方法を学ぶことができました。</a:t>
            </a:r>
            <a:endParaRPr lang="ko-KR" altLang="en-US" sz="1200" dirty="0">
              <a:solidFill>
                <a:srgbClr val="000000"/>
              </a:solidFill>
              <a:latin typeface="한컴 윤고딕 760"/>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ja-JP" altLang="en-US" sz="1800" b="1" kern="0" spc="-100" dirty="0">
                <a:solidFill>
                  <a:srgbClr val="000000"/>
                </a:solidFill>
                <a:latin typeface="한컴 윤고딕 760"/>
                <a:ea typeface="한컴 윤고딕 760"/>
                <a:cs typeface="NanumSquare ExtraBold"/>
              </a:rPr>
              <a:t>様々なツールを活用した協業能力の向上</a:t>
            </a:r>
            <a:endParaRPr lang="ko-KR" altLang="en-US" sz="1800" b="1" kern="0" spc="-100" dirty="0">
              <a:solidFill>
                <a:srgbClr val="000000"/>
              </a:solidFill>
              <a:latin typeface="한컴 윤고딕 760"/>
              <a:ea typeface="한컴 윤고딕 760"/>
              <a:cs typeface="NanumSquare ExtraBold"/>
            </a:endParaRPr>
          </a:p>
        </p:txBody>
      </p:sp>
      <p:sp>
        <p:nvSpPr>
          <p:cNvPr id="18" name="Object 18"/>
          <p:cNvSpPr txBox="1"/>
          <p:nvPr/>
        </p:nvSpPr>
        <p:spPr>
          <a:xfrm>
            <a:off x="657833" y="5513685"/>
            <a:ext cx="4293685" cy="830997"/>
          </a:xfrm>
          <a:prstGeom prst="rect">
            <a:avLst/>
          </a:prstGeom>
          <a:noFill/>
        </p:spPr>
        <p:txBody>
          <a:bodyPr wrap="square" anchor="t">
            <a:spAutoFit/>
          </a:bodyPr>
          <a:lstStyle/>
          <a:p>
            <a:pPr lvl="0">
              <a:defRPr/>
            </a:pPr>
            <a:r>
              <a:rPr lang="ja-JP" altLang="en-US" sz="1200" i="0" dirty="0">
                <a:solidFill>
                  <a:srgbClr val="000000"/>
                </a:solidFill>
                <a:effectLst/>
                <a:latin typeface="한컴 윤고딕 760"/>
              </a:rPr>
              <a:t>本プロジェクトは実際にサービスする目的ではなく学習のために製作されました。実際に必要な注文</a:t>
            </a:r>
            <a:r>
              <a:rPr lang="en-US" altLang="ja-JP" sz="1200" i="0" dirty="0">
                <a:solidFill>
                  <a:srgbClr val="000000"/>
                </a:solidFill>
                <a:effectLst/>
                <a:latin typeface="한컴 윤고딕 760"/>
              </a:rPr>
              <a:t>·</a:t>
            </a:r>
            <a:r>
              <a:rPr lang="ja-JP" altLang="en-US" sz="1200" i="0" dirty="0">
                <a:solidFill>
                  <a:srgbClr val="000000"/>
                </a:solidFill>
                <a:effectLst/>
                <a:latin typeface="한컴 윤고딕 760"/>
              </a:rPr>
              <a:t>配送機能が抜けています。 これにより、使用する目的でプロジェクトが</a:t>
            </a:r>
            <a:r>
              <a:rPr lang="ko-KR" altLang="en-US" sz="1200" i="0" dirty="0">
                <a:solidFill>
                  <a:srgbClr val="000000"/>
                </a:solidFill>
                <a:effectLst/>
                <a:latin typeface="한컴 윤고딕 760"/>
              </a:rPr>
              <a:t>補完</a:t>
            </a:r>
            <a:r>
              <a:rPr lang="ja-JP" altLang="en-US" sz="1200" i="0" dirty="0">
                <a:solidFill>
                  <a:srgbClr val="000000"/>
                </a:solidFill>
                <a:effectLst/>
                <a:latin typeface="한컴 윤고딕 760"/>
              </a:rPr>
              <a:t>になる必要がある場合は、注文および配送機能の追加が必要になります。</a:t>
            </a:r>
            <a:endParaRPr lang="ko-KR" altLang="en-US" sz="1200" dirty="0">
              <a:solidFill>
                <a:srgbClr val="000000"/>
              </a:solidFill>
              <a:latin typeface="한컴 윤고딕 760"/>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a:t>
            </a:r>
            <a:r>
              <a:rPr lang="ko-KR" altLang="en-US" sz="1800" b="1" kern="0" spc="-100" dirty="0">
                <a:solidFill>
                  <a:srgbClr val="000000"/>
                </a:solidFill>
                <a:latin typeface="한컴 윤고딕 760"/>
                <a:ea typeface="한컴 윤고딕 760"/>
                <a:cs typeface="NanumSquare ExtraBold"/>
              </a:rPr>
              <a:t> </a:t>
            </a:r>
            <a:r>
              <a:rPr lang="ja-JP" altLang="en-US" b="1" kern="0" spc="-100" dirty="0">
                <a:solidFill>
                  <a:srgbClr val="000000"/>
                </a:solidFill>
                <a:latin typeface="한컴 윤고딕 760"/>
                <a:ea typeface="한컴 윤고딕 760"/>
                <a:cs typeface="NanumSquare ExtraBold"/>
              </a:rPr>
              <a:t>実際に</a:t>
            </a:r>
            <a:r>
              <a:rPr lang="ja-JP" altLang="en-US" sz="1800" b="1" kern="0" spc="-100" dirty="0">
                <a:solidFill>
                  <a:srgbClr val="000000"/>
                </a:solidFill>
                <a:latin typeface="한컴 윤고딕 760"/>
                <a:ea typeface="한컴 윤고딕 760"/>
                <a:cs typeface="NanumSquare ExtraBold"/>
              </a:rPr>
              <a:t>サービスの際、</a:t>
            </a:r>
            <a:r>
              <a:rPr lang="ja-JP" altLang="en-US" b="1" i="0" dirty="0">
                <a:solidFill>
                  <a:srgbClr val="000000"/>
                </a:solidFill>
                <a:effectLst/>
                <a:latin typeface="noto"/>
              </a:rPr>
              <a:t>注文</a:t>
            </a:r>
            <a:r>
              <a:rPr lang="en-US" altLang="ja-JP" b="1" i="0" dirty="0">
                <a:solidFill>
                  <a:srgbClr val="000000"/>
                </a:solidFill>
                <a:effectLst/>
                <a:latin typeface="noto"/>
              </a:rPr>
              <a:t>·</a:t>
            </a:r>
            <a:r>
              <a:rPr lang="ja-JP" altLang="en-US" b="1" i="0" dirty="0">
                <a:solidFill>
                  <a:srgbClr val="000000"/>
                </a:solidFill>
                <a:effectLst/>
                <a:latin typeface="noto"/>
              </a:rPr>
              <a:t>配送機能の</a:t>
            </a:r>
            <a:endParaRPr lang="en-US" altLang="ja-JP" b="1" i="0" dirty="0">
              <a:solidFill>
                <a:srgbClr val="000000"/>
              </a:solidFill>
              <a:effectLst/>
              <a:latin typeface="noto"/>
            </a:endParaRPr>
          </a:p>
          <a:p>
            <a:pPr lvl="0">
              <a:defRPr/>
            </a:pPr>
            <a:r>
              <a:rPr lang="ja-JP" altLang="en-US" b="1" i="0" dirty="0">
                <a:solidFill>
                  <a:srgbClr val="000000"/>
                </a:solidFill>
                <a:effectLst/>
                <a:latin typeface="noto"/>
              </a:rPr>
              <a:t>追加が必要</a:t>
            </a:r>
            <a:endParaRPr lang="ko-KR" altLang="en-US" sz="1800" b="1" kern="0" spc="-100" dirty="0">
              <a:solidFill>
                <a:srgbClr val="000000"/>
              </a:solidFill>
              <a:latin typeface="한컴 윤고딕 760"/>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kern="0" spc="-40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考察</a:t>
            </a:r>
          </a:p>
          <a:p>
            <a:pPr lvl="0">
              <a:defRPr/>
            </a:pPr>
            <a:endParaRPr lang="en-US" dirty="0">
              <a:latin typeface="한컴 윤고딕 760"/>
              <a:ea typeface="한컴 윤고딕 760"/>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kern="0" spc="-200" dirty="0">
                <a:solidFill>
                  <a:srgbClr val="60B0B6"/>
                </a:solidFill>
                <a:latin typeface="한컴 윤고딕 760"/>
                <a:ea typeface="한컴 윤고딕 760"/>
                <a:cs typeface="S-Core Dream 6 Bold"/>
              </a:rPr>
              <a:t>ご覧くださって</a:t>
            </a:r>
            <a:endParaRPr lang="en-US" altLang="ja-JP" sz="3700" kern="0" spc="-200" dirty="0">
              <a:solidFill>
                <a:srgbClr val="60B0B6"/>
              </a:solidFill>
              <a:latin typeface="한컴 윤고딕 760"/>
              <a:ea typeface="한컴 윤고딕 760"/>
              <a:cs typeface="S-Core Dream 6 Bold"/>
            </a:endParaRPr>
          </a:p>
          <a:p>
            <a:pPr lvl="0" algn="ctr">
              <a:defRPr/>
            </a:pPr>
            <a:r>
              <a:rPr lang="ja-JP" altLang="en-US" sz="3700" kern="0" spc="-200" dirty="0">
                <a:solidFill>
                  <a:srgbClr val="60B0B6"/>
                </a:solidFill>
                <a:latin typeface="한컴 윤고딕 760"/>
                <a:ea typeface="한컴 윤고딕 760"/>
                <a:cs typeface="S-Core Dream 6 Bold"/>
              </a:rPr>
              <a:t>ありがとうございます。</a:t>
            </a:r>
            <a:endParaRPr lang="en-US" altLang="ko-KR" sz="3700" kern="0" spc="-200" dirty="0">
              <a:solidFill>
                <a:srgbClr val="60B0B6"/>
              </a:solidFill>
              <a:latin typeface="한컴 윤고딕 760"/>
              <a:ea typeface="한컴 윤고딕 760"/>
              <a:cs typeface="S-Core Dream 6 Bold"/>
            </a:endParaRPr>
          </a:p>
        </p:txBody>
      </p:sp>
      <p:sp>
        <p:nvSpPr>
          <p:cNvPr id="16" name="Object 16"/>
          <p:cNvSpPr txBox="1"/>
          <p:nvPr/>
        </p:nvSpPr>
        <p:spPr>
          <a:xfrm>
            <a:off x="4673597" y="2453909"/>
            <a:ext cx="558804" cy="553998"/>
          </a:xfrm>
          <a:prstGeom prst="rect">
            <a:avLst/>
          </a:prstGeom>
          <a:noFill/>
        </p:spPr>
        <p:txBody>
          <a:bodyPr wrap="square" anchor="t">
            <a:spAutoFit/>
          </a:bodyPr>
          <a:lstStyle/>
          <a:p>
            <a:pPr lvl="0">
              <a:defRPr/>
            </a:pPr>
            <a:r>
              <a:rPr lang="en-US" sz="1500" kern="0" spc="-100" dirty="0">
                <a:solidFill>
                  <a:srgbClr val="FFFFFF"/>
                </a:solidFill>
                <a:latin typeface="한컴 윤고딕 760"/>
                <a:ea typeface="한컴 윤고딕 760"/>
                <a:cs typeface="S-Core Dream 3 Light"/>
              </a:rPr>
              <a:t>LUCY</a:t>
            </a:r>
          </a:p>
          <a:p>
            <a:pPr lvl="0">
              <a:defRPr/>
            </a:pPr>
            <a:endParaRPr lang="en-US" sz="15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grpSp>
        <p:nvGrpSpPr>
          <p:cNvPr id="15" name="그룹 1003">
            <a:extLst>
              <a:ext uri="{FF2B5EF4-FFF2-40B4-BE49-F238E27FC236}">
                <a16:creationId xmlns:a16="http://schemas.microsoft.com/office/drawing/2014/main" id="{B088BDE4-EA70-4AED-92E9-6D1A30EBDFB3}"/>
              </a:ext>
            </a:extLst>
          </p:cNvPr>
          <p:cNvGrpSpPr/>
          <p:nvPr/>
        </p:nvGrpSpPr>
        <p:grpSpPr>
          <a:xfrm>
            <a:off x="4355388" y="2564339"/>
            <a:ext cx="1195223" cy="349913"/>
            <a:chOff x="4108082" y="2668309"/>
            <a:chExt cx="1318066" cy="385877"/>
          </a:xfrm>
        </p:grpSpPr>
        <p:pic>
          <p:nvPicPr>
            <p:cNvPr id="17" name="Object 12">
              <a:extLst>
                <a:ext uri="{FF2B5EF4-FFF2-40B4-BE49-F238E27FC236}">
                  <a16:creationId xmlns:a16="http://schemas.microsoft.com/office/drawing/2014/main" id="{021EAE44-94F3-4994-8936-AF4E82DD0DC8}"/>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18" name="Object 13">
              <a:extLst>
                <a:ext uri="{FF2B5EF4-FFF2-40B4-BE49-F238E27FC236}">
                  <a16:creationId xmlns:a16="http://schemas.microsoft.com/office/drawing/2014/main" id="{44C7303F-E1AC-4120-8D5C-6C0607C08B67}"/>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9" name="Object 16">
            <a:extLst>
              <a:ext uri="{FF2B5EF4-FFF2-40B4-BE49-F238E27FC236}">
                <a16:creationId xmlns:a16="http://schemas.microsoft.com/office/drawing/2014/main" id="{B5F1BB1A-A885-4F7A-AAA6-2C5E8891EA57}"/>
              </a:ext>
            </a:extLst>
          </p:cNvPr>
          <p:cNvSpPr txBox="1"/>
          <p:nvPr/>
        </p:nvSpPr>
        <p:spPr>
          <a:xfrm>
            <a:off x="4689079" y="2598213"/>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376757" cy="707886"/>
          </a:xfrm>
          <a:prstGeom prst="rect">
            <a:avLst/>
          </a:prstGeom>
          <a:noFill/>
        </p:spPr>
        <p:txBody>
          <a:bodyPr wrap="square" anchor="t">
            <a:spAutoFit/>
          </a:bodyPr>
          <a:lstStyle/>
          <a:p>
            <a:pPr lvl="0">
              <a:defRPr/>
            </a:pPr>
            <a:r>
              <a:rPr lang="ko-KR" altLang="en-US" sz="4000" kern="0" spc="-100" dirty="0">
                <a:solidFill>
                  <a:srgbClr val="60B0B6"/>
                </a:solidFill>
                <a:latin typeface="한컴 윤고딕 760"/>
                <a:ea typeface="한컴 윤고딕 760"/>
                <a:cs typeface="S-Core Dream 6 Bold"/>
              </a:rPr>
              <a:t>概要</a:t>
            </a:r>
            <a:endParaRPr lang="en-US" altLang="ko-KR" sz="4000" kern="0" spc="-1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한컴 윤고딕 760"/>
                <a:ea typeface="한컴 윤고딕 760"/>
                <a:cs typeface="S-Core Dream 3 Light"/>
              </a:rPr>
              <a:t>LUCY</a:t>
            </a:r>
            <a:r>
              <a:rPr lang="ja-JP" altLang="en-US" sz="1600" kern="0" spc="-100" dirty="0">
                <a:solidFill>
                  <a:srgbClr val="60B0B6"/>
                </a:solidFill>
                <a:latin typeface="한컴 윤고딕 760"/>
                <a:ea typeface="한컴 윤고딕 760"/>
                <a:cs typeface="S-Core Dream 3 Light"/>
              </a:rPr>
              <a:t>のご紹介</a:t>
            </a:r>
            <a:endParaRPr lang="ko-KR" altLang="en-US" sz="1600" kern="0" spc="-100" dirty="0">
              <a:solidFill>
                <a:srgbClr val="60B0B6"/>
              </a:solidFill>
              <a:latin typeface="한컴 윤고딕 760"/>
              <a:ea typeface="한컴 윤고딕 760"/>
              <a:cs typeface="S-Core Dream 3 Light"/>
            </a:endParaRPr>
          </a:p>
        </p:txBody>
      </p:sp>
      <p:sp>
        <p:nvSpPr>
          <p:cNvPr id="11" name="Object 11"/>
          <p:cNvSpPr txBox="1"/>
          <p:nvPr/>
        </p:nvSpPr>
        <p:spPr>
          <a:xfrm>
            <a:off x="3855330" y="4538246"/>
            <a:ext cx="439641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開発目的</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期間</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ko-KR" altLang="en-US" sz="1600" kern="0" spc="-100" dirty="0">
                <a:solidFill>
                  <a:srgbClr val="60B0B6"/>
                </a:solidFill>
                <a:latin typeface="한컴 윤고딕 760"/>
                <a:ea typeface="한컴 윤고딕 760"/>
                <a:cs typeface="S-Core Dream 3 Light"/>
              </a:rPr>
              <a:t>人数  </a:t>
            </a:r>
            <a:r>
              <a:rPr lang="ja-JP" altLang="en-US" sz="1600" kern="0" spc="-100" dirty="0">
                <a:solidFill>
                  <a:srgbClr val="60B0B6"/>
                </a:solidFill>
                <a:latin typeface="한컴 윤고딕 760"/>
                <a:ea typeface="한컴 윤고딕 760"/>
                <a:cs typeface="S-Core Dream 3 Light"/>
              </a:rPr>
              <a:t>・</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主要機能</a:t>
            </a:r>
            <a:endParaRPr lang="en-US" sz="16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776299"/>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01</a:t>
            </a:r>
            <a:endParaRPr lang="en-US" sz="6700" dirty="0">
              <a:latin typeface="한컴 윤고딕 760"/>
              <a:ea typeface="한컴 윤고딕 760"/>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AFE496D2-3A25-45C3-9955-1674ED728941}"/>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723FB4A0-DDDE-4629-A667-19F9EB8CCB70}"/>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0E53BE2-8143-42DC-8F03-FD213D387260}"/>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5A9997BC-1951-4D51-B070-2B1041A226FE}"/>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한컴 윤고딕 760"/>
                <a:ea typeface="한컴 윤고딕 760"/>
                <a:cs typeface="S-Core Dream 4 Regular"/>
              </a:rPr>
              <a:t>“</a:t>
            </a:r>
            <a:r>
              <a:rPr lang="ja-JP" altLang="en-US" sz="1700" b="1" kern="0" spc="-100" dirty="0">
                <a:solidFill>
                  <a:srgbClr val="60B0B6"/>
                </a:solidFill>
                <a:latin typeface="한컴 윤고딕 760"/>
                <a:ea typeface="한컴 윤고딕 760"/>
                <a:cs typeface="S-Core Dream 4 Regular"/>
              </a:rPr>
              <a:t>ルーシー</a:t>
            </a:r>
            <a:r>
              <a:rPr lang="ja-JP" altLang="en-US" sz="1700" kern="0" spc="-100" dirty="0">
                <a:solidFill>
                  <a:srgbClr val="60B0B6"/>
                </a:solidFill>
                <a:latin typeface="한컴 윤고딕 760"/>
                <a:ea typeface="한컴 윤고딕 760"/>
                <a:cs typeface="S-Core Dream 4 Regular"/>
              </a:rPr>
              <a:t>” は会員制で運営される</a:t>
            </a:r>
            <a:endParaRPr lang="en-US" altLang="ja-JP" sz="1700" kern="0" spc="-100" dirty="0">
              <a:solidFill>
                <a:srgbClr val="60B0B6"/>
              </a:solidFill>
              <a:latin typeface="한컴 윤고딕 760"/>
              <a:ea typeface="한컴 윤고딕 760"/>
              <a:cs typeface="S-Core Dream 4 Regular"/>
            </a:endParaRPr>
          </a:p>
          <a:p>
            <a:pPr>
              <a:defRPr/>
            </a:pPr>
            <a:r>
              <a:rPr lang="ja-JP" altLang="en-US" sz="1700" b="1" kern="0" spc="-100" dirty="0">
                <a:solidFill>
                  <a:srgbClr val="60B0B6"/>
                </a:solidFill>
                <a:latin typeface="한컴 윤고딕 760"/>
                <a:ea typeface="한컴 윤고딕 760"/>
                <a:cs typeface="S-Core Dream 4 Regular"/>
              </a:rPr>
              <a:t>オンライン</a:t>
            </a:r>
            <a:r>
              <a:rPr kumimoji="0" lang="ja-JP" altLang="ko-KR" sz="1800" b="1" i="0" u="none" strike="noStrike" cap="none" normalizeH="0" baseline="0" dirty="0">
                <a:ln>
                  <a:noFill/>
                </a:ln>
                <a:solidFill>
                  <a:srgbClr val="60B0B6"/>
                </a:solidFill>
                <a:effectLst/>
                <a:latin typeface="Arial Unicode MS"/>
                <a:ea typeface="inherit"/>
              </a:rPr>
              <a:t>ファッション</a:t>
            </a:r>
            <a:r>
              <a:rPr kumimoji="0" lang="ko-KR" altLang="ko-KR" sz="400" b="0" i="0" u="none" strike="noStrike" cap="none" normalizeH="0" baseline="0" dirty="0">
                <a:ln>
                  <a:noFill/>
                </a:ln>
                <a:solidFill>
                  <a:srgbClr val="60B0B6"/>
                </a:solidFill>
                <a:effectLst/>
              </a:rPr>
              <a:t> </a:t>
            </a:r>
            <a:r>
              <a:rPr kumimoji="0" lang="ja-JP" altLang="en-US" b="0" i="0" u="none" strike="noStrike" cap="none" normalizeH="0" baseline="0" dirty="0">
                <a:ln>
                  <a:noFill/>
                </a:ln>
                <a:solidFill>
                  <a:srgbClr val="60B0B6"/>
                </a:solidFill>
                <a:effectLst/>
              </a:rPr>
              <a:t>ストアー</a:t>
            </a:r>
            <a:r>
              <a:rPr lang="ja-JP" altLang="en-US" sz="1700" kern="0" spc="-100" dirty="0">
                <a:solidFill>
                  <a:srgbClr val="60B0B6"/>
                </a:solidFill>
                <a:latin typeface="한컴 윤고딕 760"/>
                <a:ea typeface="한컴 윤고딕 760"/>
                <a:cs typeface="S-Core Dream 4 Regular"/>
              </a:rPr>
              <a:t>です。</a:t>
            </a:r>
            <a:endParaRPr lang="en-US" sz="1700" kern="0" spc="-100" dirty="0">
              <a:solidFill>
                <a:srgbClr val="60B0B6"/>
              </a:solidFill>
              <a:latin typeface="한컴 윤고딕 760"/>
              <a:ea typeface="한컴 윤고딕 760"/>
              <a:cs typeface="S-Core Dream 4 Regular"/>
            </a:endParaRPr>
          </a:p>
          <a:p>
            <a:pPr lvl="0">
              <a:defRPr/>
            </a:pPr>
            <a:r>
              <a:rPr lang="ja-JP" altLang="en-US" sz="1700" kern="0" spc="-100" dirty="0">
                <a:solidFill>
                  <a:srgbClr val="00D0FF"/>
                </a:solidFill>
                <a:latin typeface="한컴 윤고딕 760"/>
                <a:ea typeface="한컴 윤고딕 760"/>
                <a:cs typeface="S-Core Dream 4 Regular"/>
              </a:rPr>
              <a:t>ショッピングモールの核心機能が具現されています。</a:t>
            </a:r>
            <a:endParaRPr lang="ko-KR" altLang="en-US" sz="1700" kern="0" spc="-100" dirty="0">
              <a:solidFill>
                <a:srgbClr val="00D0FF"/>
              </a:solidFill>
              <a:latin typeface="한컴 윤고딕 760"/>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한컴 윤고딕 760"/>
                <a:ea typeface="한컴 윤고딕 760"/>
              </a:rPr>
              <a:t>開発目的</a:t>
            </a:r>
            <a:endParaRPr kumimoji="0" lang="ko-KR" altLang="en-US" sz="1400" b="1" i="0" u="none" strike="noStrike" kern="1200" cap="none" spc="0" normalizeH="0" baseline="0" dirty="0">
              <a:solidFill>
                <a:srgbClr val="000000"/>
              </a:solidFill>
              <a:latin typeface="한컴 윤고딕 760"/>
              <a:ea typeface="한컴 윤고딕 760"/>
            </a:endParaRPr>
          </a:p>
        </p:txBody>
      </p:sp>
      <p:sp>
        <p:nvSpPr>
          <p:cNvPr id="1009" name="Object 7"/>
          <p:cNvSpPr txBox="1"/>
          <p:nvPr/>
        </p:nvSpPr>
        <p:spPr>
          <a:xfrm>
            <a:off x="1017806" y="3925190"/>
            <a:ext cx="2724066" cy="1169551"/>
          </a:xfrm>
          <a:prstGeom prst="rect">
            <a:avLst/>
          </a:prstGeom>
          <a:noFill/>
        </p:spPr>
        <p:txBody>
          <a:bodyPr wrap="square" anchor="t">
            <a:spAutoFit/>
          </a:bodyPr>
          <a:lstStyle/>
          <a:p>
            <a:pPr marL="222000" lvl="0" indent="-222000" algn="l">
              <a:buFontTx/>
              <a:buBlip>
                <a:blip r:embed="rId5"/>
              </a:buBlip>
              <a:defRPr/>
            </a:pPr>
            <a:r>
              <a:rPr kumimoji="0" lang="ja-JP" altLang="en-US" sz="1000" b="1" i="0" u="none" strike="noStrike" kern="0" cap="none" spc="-100" normalizeH="0" baseline="0" dirty="0">
                <a:solidFill>
                  <a:srgbClr val="292A2A"/>
                </a:solidFill>
                <a:latin typeface="한컴 윤고딕 760"/>
                <a:ea typeface="한컴 윤고딕 760"/>
                <a:cs typeface="S-Core Dream 3 Light"/>
              </a:rPr>
              <a:t>ウェブ開発能力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と</a:t>
            </a:r>
            <a:r>
              <a:rPr kumimoji="0" lang="ja-JP" altLang="en-US" sz="1000" b="1" i="0" u="none" strike="noStrike" kern="0" cap="none" spc="-100" normalizeH="0" baseline="0" dirty="0">
                <a:solidFill>
                  <a:srgbClr val="292A2A"/>
                </a:solidFill>
                <a:latin typeface="한컴 윤고딕 760"/>
                <a:ea typeface="한컴 윤고딕 760"/>
                <a:cs typeface="S-Core Dream 3 Light"/>
              </a:rPr>
              <a:t>チームワーク能力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を向上させるため</a:t>
            </a: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lvl="0" algn="l">
              <a:defRPr/>
            </a:pP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marL="222000" lvl="0" indent="-222000">
              <a:buBlip>
                <a:blip r:embed="rId5"/>
              </a:buBlip>
              <a:defRPr/>
            </a:pPr>
            <a:r>
              <a:rPr lang="ja-JP" altLang="en-US" sz="1000" kern="0" spc="-100" dirty="0">
                <a:solidFill>
                  <a:srgbClr val="292A2A"/>
                </a:solidFill>
                <a:latin typeface="한컴 윤고딕 760"/>
                <a:ea typeface="한컴 윤고딕 760"/>
                <a:cs typeface="S-Core Dream 3 Light"/>
              </a:rPr>
              <a:t>広報形やコミュニケーション形のサイトに比べて多少</a:t>
            </a:r>
            <a:r>
              <a:rPr kumimoji="0" lang="ko-KR" altLang="en-US" sz="1000" b="0" i="0" u="none" strike="noStrike" kern="0" cap="none" spc="-100" normalizeH="0" baseline="0" dirty="0">
                <a:solidFill>
                  <a:srgbClr val="292A2A"/>
                </a:solidFill>
                <a:latin typeface="한컴 윤고딕 760"/>
                <a:ea typeface="한컴 윤고딕 760"/>
                <a:cs typeface="S-Core Dream 3 Light"/>
              </a:rPr>
              <a:t> </a:t>
            </a:r>
            <a:r>
              <a:rPr kumimoji="0" lang="ja-JP" altLang="en-US" sz="1000" u="none" strike="noStrike" kern="0" cap="none" spc="-100" normalizeH="0" baseline="0" dirty="0">
                <a:solidFill>
                  <a:srgbClr val="292A2A"/>
                </a:solidFill>
                <a:latin typeface="한컴 윤고딕 760"/>
                <a:ea typeface="한컴 윤고딕 760"/>
                <a:cs typeface="S-Core Dream 3 Light"/>
              </a:rPr>
              <a:t>複雑な機能</a:t>
            </a:r>
            <a:r>
              <a:rPr lang="ja-JP" altLang="en-US" sz="1000" kern="0" spc="-100" dirty="0">
                <a:solidFill>
                  <a:srgbClr val="292A2A"/>
                </a:solidFill>
                <a:latin typeface="한컴 윤고딕 760"/>
                <a:ea typeface="한컴 윤고딕 760"/>
                <a:cs typeface="S-Core Dream 3 Light"/>
              </a:rPr>
              <a:t>を要求し、</a:t>
            </a:r>
            <a:r>
              <a:rPr lang="ja-JP" altLang="en-US" sz="1000" b="1" kern="0" spc="-100" dirty="0">
                <a:solidFill>
                  <a:srgbClr val="292A2A"/>
                </a:solidFill>
                <a:latin typeface="한컴 윤고딕 760"/>
                <a:ea typeface="한컴 윤고딕 760"/>
                <a:cs typeface="S-Core Dream 3 Light"/>
              </a:rPr>
              <a:t>ウェブの</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lang="ko-KR" altLang="en-US" sz="1000" b="1" kern="0" spc="-100" dirty="0">
                <a:solidFill>
                  <a:srgbClr val="292A2A"/>
                </a:solidFill>
                <a:latin typeface="한컴 윤고딕 760"/>
                <a:ea typeface="한컴 윤고딕 760"/>
                <a:cs typeface="S-Core Dream 3 Light"/>
              </a:rPr>
              <a:t>駆動原理</a:t>
            </a:r>
            <a:r>
              <a:rPr lang="ja-JP" altLang="en-US" sz="1000" b="1" kern="0" spc="-100" dirty="0">
                <a:solidFill>
                  <a:srgbClr val="292A2A"/>
                </a:solidFill>
                <a:latin typeface="한컴 윤고딕 760"/>
                <a:ea typeface="한컴 윤고딕 760"/>
                <a:cs typeface="S-Core Dream 3 Light"/>
              </a:rPr>
              <a:t>及び</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kumimoji="0" lang="ja-JP" altLang="en-US" sz="1000" b="1" u="none" strike="noStrike" kern="0" cap="none" spc="-100" normalizeH="0" baseline="0" dirty="0">
                <a:solidFill>
                  <a:srgbClr val="292A2A"/>
                </a:solidFill>
                <a:latin typeface="한컴 윤고딕 760"/>
                <a:ea typeface="한컴 윤고딕 760"/>
                <a:cs typeface="S-Core Dream 3 Light"/>
              </a:rPr>
              <a:t>実務を身につける</a:t>
            </a:r>
            <a:r>
              <a:rPr kumimoji="0" lang="ja-JP" altLang="en-US" sz="1000" u="none" strike="noStrike" kern="0" cap="none" spc="-100" normalizeH="0" baseline="0" dirty="0">
                <a:solidFill>
                  <a:srgbClr val="292A2A"/>
                </a:solidFill>
                <a:latin typeface="한컴 윤고딕 760"/>
                <a:ea typeface="한컴 윤고딕 760"/>
                <a:cs typeface="S-Core Dream 3 Light"/>
              </a:rPr>
              <a:t>のに適していると判断</a:t>
            </a:r>
            <a:endParaRPr kumimoji="0" lang="ko-KR" altLang="en-US" sz="1000" u="none" strike="noStrike" kern="0" cap="none" spc="-100" normalizeH="0" baseline="0" dirty="0">
              <a:solidFill>
                <a:srgbClr val="292A2A"/>
              </a:solidFill>
              <a:latin typeface="한컴 윤고딕 760"/>
              <a:ea typeface="한컴 윤고딕 760"/>
              <a:cs typeface="S-Core Dream 3 Light"/>
            </a:endParaRPr>
          </a:p>
        </p:txBody>
      </p:sp>
      <p:sp>
        <p:nvSpPr>
          <p:cNvPr id="1010" name="Object 8"/>
          <p:cNvSpPr txBox="1"/>
          <p:nvPr/>
        </p:nvSpPr>
        <p:spPr>
          <a:xfrm>
            <a:off x="1015526" y="516837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한컴 윤고딕 760"/>
                <a:ea typeface="한컴 윤고딕 760"/>
                <a:cs typeface="S-Core Dream 5 Medium"/>
              </a:rPr>
              <a:t>開発期間</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1" name="Object 9"/>
          <p:cNvSpPr txBox="1"/>
          <p:nvPr/>
        </p:nvSpPr>
        <p:spPr>
          <a:xfrm>
            <a:off x="1070398" y="546398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한컴 윤고딕 760"/>
                <a:ea typeface="한컴 윤고딕 760"/>
                <a:cs typeface="S-Core Dream 3 Light"/>
              </a:rPr>
              <a:t>一ヶ月間</a:t>
            </a:r>
            <a:endParaRPr kumimoji="0" lang="en-US" sz="1200" b="0" i="0" u="none" strike="noStrike" kern="1200" cap="none" spc="0" normalizeH="0" baseline="0" dirty="0">
              <a:solidFill>
                <a:srgbClr val="000000"/>
              </a:solidFill>
              <a:latin typeface="한컴 윤고딕 760"/>
              <a:ea typeface="한컴 윤고딕 760"/>
            </a:endParaRPr>
          </a:p>
        </p:txBody>
      </p:sp>
      <p:sp>
        <p:nvSpPr>
          <p:cNvPr id="1012" name="Object 10"/>
          <p:cNvSpPr txBox="1"/>
          <p:nvPr/>
        </p:nvSpPr>
        <p:spPr>
          <a:xfrm>
            <a:off x="999363" y="597510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한컴 윤고딕 760"/>
                <a:ea typeface="한컴 윤고딕 760"/>
                <a:cs typeface="S-Core Dream 5 Medium"/>
              </a:rPr>
              <a:t>人数</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3" name="Object 11"/>
          <p:cNvSpPr txBox="1"/>
          <p:nvPr/>
        </p:nvSpPr>
        <p:spPr>
          <a:xfrm>
            <a:off x="1078288" y="630287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한컴 윤고딕 760"/>
                <a:ea typeface="한컴 윤고딕 760"/>
                <a:cs typeface="S-Core Dream 3 Light"/>
              </a:rPr>
              <a:t>2</a:t>
            </a:r>
            <a:r>
              <a:rPr kumimoji="0" lang="ko-KR" altLang="en-US" sz="1200" b="0" i="0" u="none" strike="noStrike" kern="0" cap="none" spc="-100" normalizeH="0" baseline="0" dirty="0">
                <a:solidFill>
                  <a:srgbClr val="292A2A"/>
                </a:solidFill>
                <a:latin typeface="한컴 윤고딕 760"/>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19740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03248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16837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00519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dirty="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カート</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販売商品</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dirty="0">
                  <a:solidFill>
                    <a:srgbClr val="292A2A"/>
                  </a:solidFill>
                  <a:latin typeface="한컴 윤고딕 760"/>
                  <a:ea typeface="한컴 윤고딕 760"/>
                  <a:cs typeface="S-Core Dream 4 Regular"/>
                </a:rPr>
                <a:t>FAQ</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会員登録</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情報修正</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2" name="Object 84"/>
            <p:cNvSpPr txBox="1"/>
            <p:nvPr/>
          </p:nvSpPr>
          <p:spPr>
            <a:xfrm>
              <a:off x="7696201" y="5943600"/>
              <a:ext cx="151668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人気商品と新製品</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を中心に陣列</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お気に入り</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評価とレビュー</a:t>
              </a:r>
              <a:endParaRPr kumimoji="0" lang="en-US" altLang="ko-KR"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お問い合わせ</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 xmlns:c="http://schemas.openxmlformats.org/drawingml/2006/chart" xmlns:dgm="http://schemas.openxmlformats.org/drawingml/2006/diagram" xmlns:dsp="http://schemas.microsoft.com/office/drawing/2008/diagram" xmlns:hp="http://schemas.haansoft.com/office/presentation/8.0">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01. </a:t>
            </a:r>
            <a:r>
              <a:rPr lang="ko-KR" altLang="en-US" sz="1000" kern="0" spc="-100" dirty="0">
                <a:solidFill>
                  <a:srgbClr val="60B0B6"/>
                </a:solidFill>
                <a:latin typeface="한컴 윤고딕 760"/>
                <a:ea typeface="한컴 윤고딕 760"/>
                <a:cs typeface="S-Core Dream 6 Bold"/>
              </a:rPr>
              <a:t>概要</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897767"/>
            <a:ext cx="214148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開発内容</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開発環境</a:t>
            </a:r>
            <a:endParaRPr lang="en-US" altLang="ko-KR" sz="1600" kern="0" spc="-100" dirty="0">
              <a:solidFill>
                <a:srgbClr val="60B0B6"/>
              </a:solidFill>
              <a:latin typeface="한컴 윤고딕 760"/>
              <a:ea typeface="한컴 윤고딕 760"/>
              <a:cs typeface="S-Core Dream 3 Light"/>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41518" y="2769538"/>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開発内容</a:t>
            </a:r>
            <a:endParaRPr lang="en-US" altLang="ko-KR" sz="1600" kern="0" spc="-100" dirty="0">
              <a:solidFill>
                <a:srgbClr val="60B0B6"/>
              </a:solidFill>
              <a:latin typeface="한컴 윤고딕 760"/>
              <a:ea typeface="한컴 윤고딕 760"/>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データベース</a:t>
            </a:r>
            <a:endParaRPr lang="en-US" altLang="ko-KR" sz="1600" kern="0" spc="-100" dirty="0">
              <a:solidFill>
                <a:srgbClr val="60B0B6"/>
              </a:solidFill>
              <a:latin typeface="한컴 윤고딕 760"/>
              <a:ea typeface="한컴 윤고딕 760"/>
              <a:cs typeface="S-Core Dream 3 Light"/>
            </a:endParaRPr>
          </a:p>
        </p:txBody>
      </p:sp>
      <p:grpSp>
        <p:nvGrpSpPr>
          <p:cNvPr id="20" name="그룹 1003">
            <a:extLst>
              <a:ext uri="{FF2B5EF4-FFF2-40B4-BE49-F238E27FC236}">
                <a16:creationId xmlns:a16="http://schemas.microsoft.com/office/drawing/2014/main" id="{C8EF848D-EB0A-4BBC-B8D4-F421A91FF808}"/>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1277BED-D263-4921-9CEF-7B3161DC31E1}"/>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1FD6A707-E9B8-4712-8EA0-C4AE13A3503B}"/>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3EB3E1BD-278B-45A1-9E4F-B6EFBF98D97C}"/>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한컴 윤고딕 760"/>
                <a:ea typeface="한컴 윤고딕 760"/>
                <a:cs typeface="Gmarket Sans Bold"/>
              </a:rPr>
              <a:t>開発環境</a:t>
            </a:r>
            <a:endParaRPr lang="ko-KR" altLang="en-US" sz="2800" b="1" kern="0" spc="-400" dirty="0">
              <a:solidFill>
                <a:srgbClr val="FFFFFF"/>
              </a:solidFill>
              <a:latin typeface="한컴 윤고딕 760"/>
              <a:ea typeface="한컴 윤고딕 760"/>
              <a:cs typeface="Gmarket Sans Bold"/>
            </a:endParaRPr>
          </a:p>
        </p:txBody>
      </p:sp>
      <p:sp>
        <p:nvSpPr>
          <p:cNvPr id="16" name="Object 16"/>
          <p:cNvSpPr txBox="1"/>
          <p:nvPr/>
        </p:nvSpPr>
        <p:spPr>
          <a:xfrm>
            <a:off x="152400" y="1844250"/>
            <a:ext cx="855983" cy="525570"/>
          </a:xfrm>
          <a:prstGeom prst="rect">
            <a:avLst/>
          </a:prstGeom>
          <a:noFill/>
        </p:spPr>
        <p:txBody>
          <a:bodyPr wrap="square" anchor="t">
            <a:spAutoFit/>
          </a:bodyPr>
          <a:lstStyle/>
          <a:p>
            <a:pPr lvl="0">
              <a:defRPr/>
            </a:pPr>
            <a:r>
              <a:rPr lang="en-US" sz="2900" kern="0" spc="-400" dirty="0">
                <a:solidFill>
                  <a:srgbClr val="FFFFFF"/>
                </a:solidFill>
                <a:latin typeface="한컴 윤고딕 760"/>
                <a:ea typeface="한컴 윤고딕 760"/>
                <a:cs typeface="Gmarket Sans Bold"/>
              </a:rPr>
              <a:t>#0</a:t>
            </a:r>
            <a:r>
              <a:rPr lang="en-US" altLang="ko-KR" sz="2900" kern="0" spc="-400" dirty="0">
                <a:solidFill>
                  <a:srgbClr val="FFFFFF"/>
                </a:solidFill>
                <a:latin typeface="한컴 윤고딕 760"/>
                <a:ea typeface="한컴 윤고딕 760"/>
                <a:cs typeface="Gmarket Sans Bold"/>
              </a:rPr>
              <a:t>1</a:t>
            </a:r>
          </a:p>
        </p:txBody>
      </p:sp>
      <p:sp>
        <p:nvSpPr>
          <p:cNvPr id="17" name="Object 17"/>
          <p:cNvSpPr txBox="1"/>
          <p:nvPr/>
        </p:nvSpPr>
        <p:spPr>
          <a:xfrm>
            <a:off x="2111599" y="2048463"/>
            <a:ext cx="6683947" cy="646331"/>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ウェブ開発の基本となる言語</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0" i="0" dirty="0">
                <a:solidFill>
                  <a:srgbClr val="202124"/>
                </a:solidFill>
                <a:effectLst/>
                <a:latin typeface="Apple SD Gothic Neo"/>
              </a:rPr>
              <a:t>フロントエンド開発の便利性のだめ</a:t>
            </a:r>
            <a:r>
              <a:rPr lang="en-US" altLang="ko-KR" sz="1200" b="1" dirty="0">
                <a:solidFill>
                  <a:srgbClr val="000000"/>
                </a:solidFill>
                <a:latin typeface="한컴 윤고딕 760"/>
                <a:ea typeface="한컴 윤고딕 760"/>
                <a:cs typeface="Gmarket Sans Medium"/>
              </a:rPr>
              <a:t>Bootstrap 4.6</a:t>
            </a:r>
            <a:r>
              <a:rPr lang="ja-JP" altLang="en-US" sz="1200" dirty="0">
                <a:solidFill>
                  <a:srgbClr val="000000"/>
                </a:solidFill>
                <a:latin typeface="한컴 윤고딕 760"/>
                <a:ea typeface="한컴 윤고딕 760"/>
                <a:cs typeface="Gmarket Sans Medium"/>
              </a:rPr>
              <a:t>バージョンを使用</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ja-JP" sz="1200" dirty="0">
                <a:solidFill>
                  <a:srgbClr val="000000"/>
                </a:solidFill>
                <a:latin typeface="한컴 윤고딕 760"/>
                <a:ea typeface="한컴 윤고딕 760"/>
                <a:cs typeface="Gmarket Sans Medium"/>
              </a:rPr>
              <a:t>jQuery</a:t>
            </a:r>
            <a:r>
              <a:rPr lang="ja-JP" altLang="en-US" sz="1200" dirty="0">
                <a:solidFill>
                  <a:srgbClr val="000000"/>
                </a:solidFill>
                <a:latin typeface="한컴 윤고딕 760"/>
                <a:ea typeface="한컴 윤고딕 760"/>
                <a:cs typeface="Gmarket Sans Medium"/>
              </a:rPr>
              <a:t>を使用した</a:t>
            </a:r>
            <a:r>
              <a:rPr lang="en-US" altLang="ja-JP" sz="1200" b="1"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で主要機能を</a:t>
            </a:r>
            <a:r>
              <a:rPr lang="ja-JP" altLang="en-US" sz="1200" b="1" dirty="0">
                <a:solidFill>
                  <a:srgbClr val="000000"/>
                </a:solidFill>
                <a:latin typeface="한컴 윤고딕 760"/>
                <a:ea typeface="한컴 윤고딕 760"/>
                <a:cs typeface="Gmarket Sans Medium"/>
              </a:rPr>
              <a:t>非同期処理</a:t>
            </a:r>
            <a:endParaRPr lang="ko-KR" altLang="en-US" sz="1200" dirty="0">
              <a:solidFill>
                <a:srgbClr val="000000"/>
              </a:solidFill>
              <a:latin typeface="한컴 윤고딕 760"/>
              <a:ea typeface="한컴 윤고딕 760"/>
              <a:cs typeface="Gmarket Sans Medium"/>
            </a:endParaRPr>
          </a:p>
        </p:txBody>
      </p:sp>
      <p:sp>
        <p:nvSpPr>
          <p:cNvPr id="18" name="Object 18"/>
          <p:cNvSpPr txBox="1"/>
          <p:nvPr/>
        </p:nvSpPr>
        <p:spPr>
          <a:xfrm>
            <a:off x="2023933" y="1676400"/>
            <a:ext cx="1963386" cy="359455"/>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en-US" altLang="ko-KR" sz="1800" b="1" kern="0" spc="-100" dirty="0">
                <a:solidFill>
                  <a:srgbClr val="000000"/>
                </a:solidFill>
                <a:latin typeface="한컴 윤고딕 760"/>
                <a:ea typeface="한컴 윤고딕 760"/>
                <a:cs typeface="NanumSquare ExtraBold"/>
              </a:rPr>
              <a:t>HTML/CSS/JS</a:t>
            </a:r>
          </a:p>
        </p:txBody>
      </p:sp>
      <p:sp>
        <p:nvSpPr>
          <p:cNvPr id="19" name="Object 19"/>
          <p:cNvSpPr txBox="1"/>
          <p:nvPr/>
        </p:nvSpPr>
        <p:spPr>
          <a:xfrm>
            <a:off x="2107101" y="800723"/>
            <a:ext cx="6683947" cy="830997"/>
          </a:xfrm>
          <a:prstGeom prst="rect">
            <a:avLst/>
          </a:prstGeom>
          <a:noFill/>
        </p:spPr>
        <p:txBody>
          <a:bodyPr wrap="square" anchor="t">
            <a:spAutoFit/>
          </a:bodyPr>
          <a:lstStyle/>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a:t>
            </a:r>
            <a:r>
              <a:rPr lang="ja-JP" altLang="en-US" sz="1200" dirty="0">
                <a:solidFill>
                  <a:srgbClr val="000000"/>
                </a:solidFill>
                <a:latin typeface="한컴 윤고딕 760"/>
                <a:ea typeface="한컴 윤고딕 760"/>
                <a:cs typeface="Gmarket Sans Medium"/>
              </a:rPr>
              <a:t>は</a:t>
            </a:r>
            <a:r>
              <a:rPr lang="ja-JP" altLang="en-US" sz="1200" b="1" dirty="0">
                <a:solidFill>
                  <a:srgbClr val="000000"/>
                </a:solidFill>
                <a:latin typeface="한컴 윤고딕 760"/>
                <a:ea typeface="한컴 윤고딕 760"/>
                <a:cs typeface="Gmarket Sans Medium"/>
              </a:rPr>
              <a:t>実用率</a:t>
            </a:r>
            <a:r>
              <a:rPr lang="ja-JP" altLang="en-US" sz="1200" dirty="0">
                <a:solidFill>
                  <a:srgbClr val="000000"/>
                </a:solidFill>
                <a:latin typeface="한컴 윤고딕 760"/>
                <a:ea typeface="한컴 윤고딕 760"/>
                <a:cs typeface="Gmarket Sans Medium"/>
              </a:rPr>
              <a:t>と</a:t>
            </a:r>
            <a:r>
              <a:rPr lang="ja-JP" altLang="en-US" sz="1200" b="1" dirty="0">
                <a:solidFill>
                  <a:srgbClr val="000000"/>
                </a:solidFill>
                <a:latin typeface="한컴 윤고딕 760"/>
                <a:ea typeface="한컴 윤고딕 760"/>
                <a:cs typeface="Gmarket Sans Medium"/>
              </a:rPr>
              <a:t>生産性の高い</a:t>
            </a:r>
            <a:r>
              <a:rPr lang="ja-JP" altLang="en-US" sz="1200" dirty="0">
                <a:solidFill>
                  <a:srgbClr val="000000"/>
                </a:solidFill>
                <a:latin typeface="한컴 윤고딕 760"/>
                <a:ea typeface="한컴 윤고딕 760"/>
                <a:cs typeface="Gmarket Sans Medium"/>
              </a:rPr>
              <a:t>言語で</a:t>
            </a:r>
            <a:r>
              <a:rPr lang="en-US" altLang="ja-JP" sz="1200" dirty="0">
                <a:solidFill>
                  <a:srgbClr val="000000"/>
                </a:solidFill>
                <a:latin typeface="한컴 윤고딕 760"/>
                <a:ea typeface="한컴 윤고딕 760"/>
                <a:cs typeface="Gmarket Sans Medium"/>
              </a:rPr>
              <a:t>3.8</a:t>
            </a:r>
            <a:r>
              <a:rPr lang="ja-JP" altLang="en-US" sz="1200" dirty="0">
                <a:solidFill>
                  <a:srgbClr val="000000"/>
                </a:solidFill>
                <a:latin typeface="한컴 윤고딕 760"/>
                <a:ea typeface="한컴 윤고딕 760"/>
                <a:cs typeface="Gmarket Sans Medium"/>
              </a:rPr>
              <a:t>バージョンを使用</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Django</a:t>
            </a:r>
            <a:r>
              <a:rPr lang="ja-JP" altLang="en-US" sz="1200" dirty="0">
                <a:solidFill>
                  <a:srgbClr val="000000"/>
                </a:solidFill>
                <a:latin typeface="한컴 윤고딕 760"/>
                <a:ea typeface="한컴 윤고딕 760"/>
                <a:cs typeface="Gmarket Sans Medium"/>
              </a:rPr>
              <a:t>すでに多数の開発者が使用して発展させたきた</a:t>
            </a:r>
            <a:r>
              <a:rPr lang="ja-JP" altLang="en-US" sz="1200" b="1" dirty="0">
                <a:solidFill>
                  <a:srgbClr val="000000"/>
                </a:solidFill>
                <a:latin typeface="한컴 윤고딕 760"/>
                <a:ea typeface="한컴 윤고딕 760"/>
                <a:cs typeface="Gmarket Sans Medium"/>
              </a:rPr>
              <a:t>フレームワーク</a:t>
            </a:r>
            <a:endParaRPr lang="en-US" altLang="ja-JP" sz="1200" b="1"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これにより、性能と保安観点から</a:t>
            </a:r>
            <a:r>
              <a:rPr lang="ja-JP" altLang="en-US" sz="1200" b="1" dirty="0">
                <a:solidFill>
                  <a:srgbClr val="000000"/>
                </a:solidFill>
                <a:latin typeface="한컴 윤고딕 760"/>
                <a:ea typeface="한컴 윤고딕 760"/>
                <a:cs typeface="Gmarket Sans Medium"/>
              </a:rPr>
              <a:t>検証された方法で開発</a:t>
            </a:r>
            <a:r>
              <a:rPr lang="ja-JP" altLang="en-US" sz="1200" dirty="0">
                <a:solidFill>
                  <a:srgbClr val="000000"/>
                </a:solidFill>
                <a:latin typeface="한컴 윤고딕 760"/>
                <a:ea typeface="한컴 윤고딕 760"/>
                <a:cs typeface="Gmarket Sans Medium"/>
              </a:rPr>
              <a:t>できるという利点がある</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 </a:t>
            </a:r>
            <a:r>
              <a:rPr lang="ja-JP" altLang="en-US" sz="1200" dirty="0">
                <a:solidFill>
                  <a:srgbClr val="000000"/>
                </a:solidFill>
                <a:latin typeface="한컴 윤고딕 760"/>
                <a:ea typeface="한컴 윤고딕 760"/>
                <a:cs typeface="Gmarket Sans Medium"/>
              </a:rPr>
              <a:t>のベースで今後の</a:t>
            </a:r>
            <a:r>
              <a:rPr lang="en-US" altLang="ja-JP" sz="1200" dirty="0">
                <a:solidFill>
                  <a:srgbClr val="000000"/>
                </a:solidFill>
                <a:latin typeface="한컴 윤고딕 760"/>
                <a:ea typeface="한컴 윤고딕 760"/>
                <a:cs typeface="Gmarket Sans Medium"/>
              </a:rPr>
              <a:t>AI</a:t>
            </a:r>
            <a:r>
              <a:rPr lang="ja-JP" altLang="en-US" sz="1200" dirty="0">
                <a:solidFill>
                  <a:srgbClr val="000000"/>
                </a:solidFill>
                <a:latin typeface="한컴 윤고딕 760"/>
                <a:ea typeface="한컴 윤고딕 760"/>
                <a:cs typeface="Gmarket Sans Medium"/>
              </a:rPr>
              <a:t>商品推薦など</a:t>
            </a:r>
            <a:r>
              <a:rPr lang="en-US" altLang="ja-JP" sz="1200" b="1" dirty="0">
                <a:solidFill>
                  <a:srgbClr val="000000"/>
                </a:solidFill>
                <a:latin typeface="한컴 윤고딕 760"/>
                <a:ea typeface="한컴 윤고딕 760"/>
                <a:cs typeface="Gmarket Sans Medium"/>
              </a:rPr>
              <a:t>AI</a:t>
            </a:r>
            <a:r>
              <a:rPr lang="ja-JP" altLang="en-US" sz="1200" b="1" dirty="0">
                <a:solidFill>
                  <a:srgbClr val="000000"/>
                </a:solidFill>
                <a:latin typeface="한컴 윤고딕 760"/>
                <a:ea typeface="한컴 윤고딕 760"/>
                <a:cs typeface="Gmarket Sans Medium"/>
              </a:rPr>
              <a:t>関連システムへの拡張容易</a:t>
            </a:r>
            <a:r>
              <a:rPr lang="en-US" altLang="ko-KR" sz="1200" dirty="0">
                <a:solidFill>
                  <a:srgbClr val="000000"/>
                </a:solidFill>
                <a:latin typeface="한컴 윤고딕 760"/>
                <a:ea typeface="한컴 윤고딕 760"/>
                <a:cs typeface="Gmarket Sans Medium"/>
              </a:rPr>
              <a:t>      </a:t>
            </a:r>
            <a:endParaRPr lang="ko-KR" altLang="en-US" sz="1200" b="1" dirty="0">
              <a:solidFill>
                <a:srgbClr val="000000"/>
              </a:solidFill>
              <a:latin typeface="한컴 윤고딕 760"/>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en-US" altLang="ko-KR" sz="1800" b="1" kern="0" spc="-100" dirty="0">
                <a:solidFill>
                  <a:srgbClr val="000000"/>
                </a:solidFill>
                <a:latin typeface="한컴 윤고딕 760"/>
                <a:ea typeface="한컴 윤고딕 760"/>
                <a:cs typeface="NanumSquare ExtraBold"/>
              </a:rPr>
              <a:t>Python Django</a:t>
            </a:r>
          </a:p>
        </p:txBody>
      </p:sp>
      <p:sp>
        <p:nvSpPr>
          <p:cNvPr id="21" name="Object 21"/>
          <p:cNvSpPr txBox="1"/>
          <p:nvPr/>
        </p:nvSpPr>
        <p:spPr>
          <a:xfrm>
            <a:off x="2107101" y="5362585"/>
            <a:ext cx="6720991" cy="830997"/>
          </a:xfrm>
          <a:prstGeom prst="rect">
            <a:avLst/>
          </a:prstGeom>
          <a:noFill/>
        </p:spPr>
        <p:txBody>
          <a:bodyPr wrap="square" anchor="t">
            <a:spAutoFit/>
          </a:bodyPr>
          <a:lstStyle/>
          <a:p>
            <a:pPr marL="222000" indent="-222000">
              <a:buBlip>
                <a:blip r:embed="rId4"/>
              </a:buBlip>
              <a:defRPr/>
            </a:pPr>
            <a:r>
              <a:rPr lang="ja-JP" altLang="en-US" sz="1200" dirty="0">
                <a:solidFill>
                  <a:srgbClr val="000000"/>
                </a:solidFill>
                <a:latin typeface="한컴 윤고딕 760"/>
                <a:ea typeface="한컴 윤고딕 760"/>
                <a:cs typeface="Gmarket Sans Medium"/>
              </a:rPr>
              <a:t>開発したサイトを</a:t>
            </a:r>
            <a:r>
              <a:rPr lang="ko-KR" altLang="en-US" sz="1200" b="0" i="0" dirty="0">
                <a:solidFill>
                  <a:srgbClr val="131313"/>
                </a:solidFill>
                <a:effectLst/>
                <a:latin typeface="noto"/>
              </a:rPr>
              <a:t>配布</a:t>
            </a:r>
            <a:r>
              <a:rPr lang="ja-JP" altLang="en-US" sz="1200" b="0" i="0" dirty="0">
                <a:solidFill>
                  <a:srgbClr val="131313"/>
                </a:solidFill>
                <a:effectLst/>
                <a:latin typeface="noto"/>
              </a:rPr>
              <a:t>するためにクラウドコンピューティング分野で最も先導的な</a:t>
            </a:r>
            <a:r>
              <a:rPr lang="en-US" altLang="ja-JP" sz="1200" b="1" i="0" dirty="0">
                <a:solidFill>
                  <a:srgbClr val="131313"/>
                </a:solidFill>
                <a:effectLst/>
                <a:latin typeface="noto"/>
              </a:rPr>
              <a:t>AWS</a:t>
            </a:r>
            <a:r>
              <a:rPr lang="ja-JP" altLang="en-US" sz="1200" b="0" i="0" dirty="0">
                <a:solidFill>
                  <a:srgbClr val="131313"/>
                </a:solidFill>
                <a:effectLst/>
                <a:latin typeface="noto"/>
              </a:rPr>
              <a:t>使用</a:t>
            </a:r>
            <a:endParaRPr lang="en-US" altLang="ja-JP" sz="1200" dirty="0">
              <a:solidFill>
                <a:srgbClr val="000000"/>
              </a:solidFill>
              <a:latin typeface="한컴 윤고딕 760"/>
              <a:ea typeface="한컴 윤고딕 760"/>
              <a:cs typeface="Gmarket Sans Medium"/>
            </a:endParaRPr>
          </a:p>
          <a:p>
            <a:pPr marL="222000" indent="-222000">
              <a:buBlip>
                <a:blip r:embed="rId4"/>
              </a:buBlip>
              <a:defRPr/>
            </a:pPr>
            <a:r>
              <a:rPr lang="en-US" altLang="ko-KR" sz="1200" b="1" dirty="0">
                <a:solidFill>
                  <a:srgbClr val="000000"/>
                </a:solidFill>
                <a:latin typeface="한컴 윤고딕 760"/>
                <a:ea typeface="한컴 윤고딕 760"/>
                <a:cs typeface="Gmarket Sans Medium"/>
              </a:rPr>
              <a:t>AWS </a:t>
            </a:r>
            <a:r>
              <a:rPr lang="en-US" altLang="ko-KR" sz="1200" b="1" dirty="0" err="1">
                <a:solidFill>
                  <a:srgbClr val="000000"/>
                </a:solidFill>
                <a:latin typeface="한컴 윤고딕 760"/>
                <a:ea typeface="한컴 윤고딕 760"/>
                <a:cs typeface="Gmarket Sans Medium"/>
              </a:rPr>
              <a:t>Lightsail</a:t>
            </a:r>
            <a:r>
              <a:rPr lang="ja-JP" altLang="en-US" sz="1200" dirty="0">
                <a:solidFill>
                  <a:srgbClr val="000000"/>
                </a:solidFill>
                <a:latin typeface="한컴 윤고딕 760"/>
                <a:ea typeface="한컴 윤고딕 760"/>
                <a:cs typeface="Gmarket Sans Medium"/>
              </a:rPr>
              <a:t> でインスタンスを生成し、</a:t>
            </a:r>
            <a:r>
              <a:rPr lang="en-US" altLang="ja-JP" sz="1200" b="1" dirty="0">
                <a:solidFill>
                  <a:srgbClr val="000000"/>
                </a:solidFill>
                <a:latin typeface="한컴 윤고딕 760"/>
                <a:ea typeface="한컴 윤고딕 760"/>
                <a:cs typeface="Gmarket Sans Medium"/>
              </a:rPr>
              <a:t>Linux(Ubuntu 20.04</a:t>
            </a:r>
            <a:r>
              <a:rPr lang="ja-JP" altLang="en-US" sz="1200" b="1" dirty="0">
                <a:solidFill>
                  <a:srgbClr val="000000"/>
                </a:solidFill>
                <a:latin typeface="한컴 윤고딕 760"/>
                <a:ea typeface="한컴 윤고딕 760"/>
                <a:cs typeface="Gmarket Sans Medium"/>
              </a:rPr>
              <a:t>バージョン</a:t>
            </a:r>
            <a:r>
              <a:rPr lang="en-US" altLang="ja-JP" sz="1200" b="1"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環境で</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を通じてプロジェクトを</a:t>
            </a:r>
            <a:r>
              <a:rPr lang="en-US" altLang="ja-JP" sz="1200" dirty="0">
                <a:solidFill>
                  <a:srgbClr val="000000"/>
                </a:solidFill>
                <a:latin typeface="한컴 윤고딕 760"/>
                <a:ea typeface="한컴 윤고딕 760"/>
                <a:cs typeface="Gmarket Sans Medium"/>
              </a:rPr>
              <a:t>clone</a:t>
            </a:r>
            <a:r>
              <a:rPr lang="ja-JP" altLang="en-US" sz="1200" dirty="0">
                <a:solidFill>
                  <a:srgbClr val="000000"/>
                </a:solidFill>
                <a:latin typeface="한컴 윤고딕 760"/>
                <a:ea typeface="한컴 윤고딕 760"/>
                <a:cs typeface="Gmarket Sans Medium"/>
              </a:rPr>
              <a:t>した後、ジャンゴとウェブサーバー間の接続に必要な</a:t>
            </a:r>
            <a:r>
              <a:rPr lang="en-US" altLang="ja-JP" sz="1200" b="1" dirty="0" err="1">
                <a:solidFill>
                  <a:srgbClr val="000000"/>
                </a:solidFill>
                <a:latin typeface="한컴 윤고딕 760"/>
                <a:ea typeface="한컴 윤고딕 760"/>
                <a:cs typeface="Gmarket Sans Medium"/>
              </a:rPr>
              <a:t>Gunicorn</a:t>
            </a:r>
            <a:r>
              <a:rPr lang="ja-JP" altLang="en-US" sz="1200" dirty="0">
                <a:solidFill>
                  <a:srgbClr val="000000"/>
                </a:solidFill>
                <a:latin typeface="한컴 윤고딕 760"/>
                <a:ea typeface="한컴 윤고딕 760"/>
                <a:cs typeface="Gmarket Sans Medium"/>
              </a:rPr>
              <a:t>とウェブサーバーソフトウェアである</a:t>
            </a:r>
            <a:r>
              <a:rPr lang="en-US" altLang="ja-JP" sz="1200" b="1" dirty="0" err="1">
                <a:solidFill>
                  <a:srgbClr val="000000"/>
                </a:solidFill>
                <a:latin typeface="한컴 윤고딕 760"/>
                <a:ea typeface="한컴 윤고딕 760"/>
                <a:cs typeface="Gmarket Sans Medium"/>
              </a:rPr>
              <a:t>Ngnix</a:t>
            </a:r>
            <a:r>
              <a:rPr lang="ja-JP" altLang="en-US" sz="1200" dirty="0">
                <a:solidFill>
                  <a:srgbClr val="000000"/>
                </a:solidFill>
                <a:latin typeface="한컴 윤고딕 760"/>
                <a:ea typeface="한컴 윤고딕 760"/>
                <a:cs typeface="Gmarket Sans Medium"/>
              </a:rPr>
              <a:t>を使用して配布</a:t>
            </a:r>
            <a:endParaRPr lang="ko-KR" altLang="en-US" sz="1200" dirty="0">
              <a:solidFill>
                <a:srgbClr val="000000"/>
              </a:solidFill>
              <a:latin typeface="한컴 윤고딕 760"/>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#5</a:t>
            </a:r>
            <a:r>
              <a:rPr lang="en-US" altLang="ko-KR" sz="1800" b="1" kern="0" spc="-100" dirty="0">
                <a:solidFill>
                  <a:srgbClr val="000000"/>
                </a:solidFill>
                <a:latin typeface="한컴 윤고딕 760"/>
                <a:ea typeface="한컴 윤고딕 760"/>
                <a:cs typeface="NanumSquare ExtraBold"/>
              </a:rPr>
              <a:t> Amazon Web Services</a:t>
            </a:r>
            <a:r>
              <a:rPr lang="en-US" sz="1800" b="1" kern="0" spc="-100" dirty="0">
                <a:solidFill>
                  <a:srgbClr val="000000"/>
                </a:solidFill>
                <a:latin typeface="한컴 윤고딕 760"/>
                <a:ea typeface="한컴 윤고딕 760"/>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ターミナル機能を独自に内蔵しており、効率的に使用可能</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1" dirty="0">
                <a:solidFill>
                  <a:srgbClr val="000000"/>
                </a:solidFill>
                <a:latin typeface="한컴 윤고딕 760"/>
                <a:ea typeface="한컴 윤고딕 760"/>
                <a:cs typeface="Gmarket Sans Medium"/>
              </a:rPr>
              <a:t>言語別に</a:t>
            </a:r>
            <a:r>
              <a:rPr lang="en-US" altLang="ko-KR" sz="1200" b="1" dirty="0">
                <a:solidFill>
                  <a:srgbClr val="000000"/>
                </a:solidFill>
                <a:latin typeface="한컴 윤고딕 760"/>
                <a:ea typeface="한컴 윤고딕 760"/>
                <a:cs typeface="Gmarket Sans Medium"/>
              </a:rPr>
              <a:t>syntax highlighting</a:t>
            </a:r>
            <a:r>
              <a:rPr lang="ja-JP" altLang="en-US" sz="1200" dirty="0">
                <a:solidFill>
                  <a:srgbClr val="000000"/>
                </a:solidFill>
                <a:latin typeface="한컴 윤고딕 760"/>
                <a:ea typeface="한컴 윤고딕 760"/>
                <a:cs typeface="Gmarket Sans Medium"/>
              </a:rPr>
              <a:t>が適用され色んな言語での開発が良い</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さまざまな開発環境関連の拡張機能を提供することで生産性が良い</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b="1" dirty="0">
                <a:solidFill>
                  <a:srgbClr val="000000"/>
                </a:solidFill>
                <a:latin typeface="한컴 윤고딕 760"/>
                <a:ea typeface="한컴 윤고딕 760"/>
                <a:cs typeface="Gmarket Sans Medium"/>
              </a:rPr>
              <a:t>Git</a:t>
            </a:r>
            <a:r>
              <a:rPr lang="ko-KR" altLang="en-US" sz="1200" b="1" dirty="0">
                <a:solidFill>
                  <a:srgbClr val="000000"/>
                </a:solidFill>
                <a:latin typeface="한컴 윤고딕 760"/>
                <a:ea typeface="한컴 윤고딕 760"/>
                <a:cs typeface="Gmarket Sans Medium"/>
              </a:rPr>
              <a:t> </a:t>
            </a:r>
            <a:r>
              <a:rPr lang="ja-JP" altLang="en-US" sz="1200" b="1" dirty="0">
                <a:solidFill>
                  <a:srgbClr val="000000"/>
                </a:solidFill>
                <a:latin typeface="한컴 윤고딕 760"/>
                <a:ea typeface="한컴 윤고딕 760"/>
                <a:cs typeface="Gmarket Sans Medium"/>
              </a:rPr>
              <a:t>連動</a:t>
            </a:r>
            <a:r>
              <a:rPr lang="ja-JP" altLang="en-US" sz="1200" dirty="0">
                <a:solidFill>
                  <a:srgbClr val="000000"/>
                </a:solidFill>
                <a:latin typeface="한컴 윤고딕 760"/>
                <a:ea typeface="한컴 윤고딕 760"/>
                <a:cs typeface="Gmarket Sans Medium"/>
              </a:rPr>
              <a:t>されコラボする時ゆ便利</a:t>
            </a:r>
            <a:endParaRPr lang="en-US" altLang="ko-KR" sz="1200" dirty="0">
              <a:solidFill>
                <a:srgbClr val="000000"/>
              </a:solidFill>
              <a:latin typeface="한컴 윤고딕 760"/>
              <a:ea typeface="한컴 윤고딕 760"/>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 </a:t>
            </a:r>
            <a:r>
              <a:rPr lang="en-US" altLang="ko-KR" b="1" kern="0" spc="-100" dirty="0">
                <a:solidFill>
                  <a:srgbClr val="000000"/>
                </a:solidFill>
                <a:latin typeface="한컴 윤고딕 760"/>
                <a:ea typeface="한컴 윤고딕 760"/>
                <a:cs typeface="NanumSquare ExtraBold"/>
              </a:rPr>
              <a:t>Visual Studio Code</a:t>
            </a:r>
            <a:endParaRPr lang="en-US" altLang="ko-KR" sz="1800" b="1" kern="0" spc="-100" dirty="0">
              <a:solidFill>
                <a:srgbClr val="000000"/>
              </a:solidFill>
              <a:latin typeface="한컴 윤고딕 760"/>
              <a:ea typeface="한컴 윤고딕 760"/>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#4 </a:t>
            </a:r>
            <a:r>
              <a:rPr lang="en-US" altLang="ko-KR" b="1" kern="0" spc="-100" dirty="0">
                <a:solidFill>
                  <a:srgbClr val="000000"/>
                </a:solidFill>
                <a:latin typeface="한컴 윤고딕 760"/>
                <a:ea typeface="한컴 윤고딕 760"/>
                <a:cs typeface="NanumSquare ExtraBold"/>
              </a:rPr>
              <a:t>Git</a:t>
            </a:r>
            <a:endParaRPr lang="en-US" altLang="ko-KR" sz="1800" b="1" kern="0" spc="-100" dirty="0">
              <a:solidFill>
                <a:srgbClr val="000000"/>
              </a:solidFill>
              <a:latin typeface="한컴 윤고딕 760"/>
              <a:ea typeface="한컴 윤고딕 760"/>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cs typeface="Gmarket Sans Medium"/>
              </a:rPr>
              <a:t>プロジェクトのバージョン管理とコラボのために使用</a:t>
            </a:r>
            <a:endParaRPr lang="ko-KR" altLang="en-US" sz="1200" dirty="0">
              <a:solidFill>
                <a:srgbClr val="000000"/>
              </a:solidFill>
              <a:latin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cs typeface="Gmarket Sans Medium"/>
              </a:rPr>
              <a:t>オフラインで作業が可能で速度が速いので複雑の管理のツールのうち</a:t>
            </a:r>
            <a:r>
              <a:rPr lang="en-US" altLang="ko-KR" sz="1200" dirty="0">
                <a:solidFill>
                  <a:srgbClr val="000000"/>
                </a:solidFill>
                <a:latin typeface="한컴 윤고딕 760"/>
                <a:cs typeface="Gmarket Sans Medium"/>
              </a:rPr>
              <a:t>Git</a:t>
            </a:r>
            <a:r>
              <a:rPr lang="ja-JP" altLang="en-US" sz="1200" dirty="0">
                <a:solidFill>
                  <a:srgbClr val="000000"/>
                </a:solidFill>
                <a:latin typeface="한컴 윤고딕 760"/>
                <a:cs typeface="Gmarket Sans Medium"/>
              </a:rPr>
              <a:t>を使用</a:t>
            </a:r>
            <a:endParaRPr lang="ko-KR" altLang="en-US" sz="1200" dirty="0">
              <a:solidFill>
                <a:srgbClr val="000000"/>
              </a:solidFill>
              <a:latin typeface="한컴 윤고딕 760"/>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한컴 윤고딕 760"/>
                <a:ea typeface="한컴 윤고딕 760"/>
                <a:cs typeface="Gmarket Sans Bold"/>
              </a:rPr>
              <a:t>開発日程</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34"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3"/>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31470"/>
          </a:xfrm>
          <a:prstGeom prst="rect">
            <a:avLst/>
          </a:prstGeom>
          <a:noFill/>
        </p:spPr>
        <p:txBody>
          <a:bodyPr wrap="square" anchor="t">
            <a:spAutoFit/>
          </a:bodyPr>
          <a:lstStyle/>
          <a:p>
            <a:pPr lvl="0" algn="ctr">
              <a:defRPr/>
            </a:pPr>
            <a:r>
              <a:rPr lang="ko-KR" altLang="en-US" sz="1600" b="1">
                <a:solidFill>
                  <a:schemeClr val="lt1"/>
                </a:solidFill>
                <a:latin typeface="한컴 윤고딕 760"/>
                <a:ea typeface="한컴 윤고딕 760"/>
              </a:rPr>
              <a:t>Entity Relationship Diagram</a:t>
            </a:r>
            <a:r>
              <a:rPr lang="en-US" altLang="ko-KR" sz="1600" b="1">
                <a:solidFill>
                  <a:schemeClr val="lt1"/>
                </a:solidFill>
                <a:latin typeface="한컴 윤고딕 760"/>
                <a:ea typeface="한컴 윤고딕 760"/>
              </a:rPr>
              <a:t>(ERD)</a:t>
            </a:r>
            <a:r>
              <a:rPr lang="ko-KR" altLang="en-US" sz="1600" b="1">
                <a:solidFill>
                  <a:schemeClr val="lt1"/>
                </a:solidFill>
                <a:latin typeface="한컴 윤고딕 760"/>
                <a:ea typeface="한컴 윤고딕 760"/>
              </a:rPr>
              <a:t> </a:t>
            </a:r>
            <a:endParaRPr lang="en-US" altLang="ko-KR" sz="1600">
              <a:solidFill>
                <a:schemeClr val="lt1"/>
              </a:solidFill>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4"/>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4"/>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한컴 윤고딕 760"/>
                <a:ea typeface="한컴 윤고딕 760"/>
                <a:cs typeface="Gmarket Sans Bold"/>
              </a:rPr>
              <a:t> </a:t>
            </a:r>
            <a:r>
              <a:rPr lang="ja-JP" altLang="en-US" sz="3200" b="1" kern="0" spc="-400" dirty="0">
                <a:solidFill>
                  <a:srgbClr val="FFFFFF"/>
                </a:solidFill>
                <a:latin typeface="한컴 윤고딕 760"/>
                <a:ea typeface="한컴 윤고딕 760"/>
                <a:cs typeface="Gmarket Sans Bold"/>
              </a:rPr>
              <a:t>データベース</a:t>
            </a:r>
            <a:endParaRPr kumimoji="0" lang="en-US" altLang="ko-KR"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5"/>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6"/>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7"/>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6"/>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8"/>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Shop</a:t>
            </a:r>
          </a:p>
        </p:txBody>
      </p:sp>
      <p:sp>
        <p:nvSpPr>
          <p:cNvPr id="1063" name="Object 8"/>
          <p:cNvSpPr txBox="1"/>
          <p:nvPr/>
        </p:nvSpPr>
        <p:spPr>
          <a:xfrm>
            <a:off x="5877770" y="1466299"/>
            <a:ext cx="2077025"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システム構成</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48512" y="2434865"/>
            <a:ext cx="579504" cy="553998"/>
          </a:xfrm>
          <a:prstGeom prst="rect">
            <a:avLst/>
          </a:prstGeom>
          <a:noFill/>
        </p:spPr>
        <p:txBody>
          <a:bodyPr wrap="square" anchor="t">
            <a:spAutoFit/>
          </a:bodyPr>
          <a:lstStyle/>
          <a:p>
            <a:pPr lvl="0">
              <a:defRPr/>
            </a:pPr>
            <a:r>
              <a:rPr lang="en-US" sz="1500" kern="0" spc="-100" dirty="0">
                <a:solidFill>
                  <a:srgbClr val="FFFFFF"/>
                </a:solidFill>
                <a:latin typeface="한컴 윤고딕 760"/>
                <a:ea typeface="한컴 윤고딕 760"/>
                <a:cs typeface="S-Core Dream 3 Light"/>
              </a:rPr>
              <a:t>LUCY</a:t>
            </a:r>
          </a:p>
          <a:p>
            <a:pPr lvl="0">
              <a:defRPr/>
            </a:pPr>
            <a:endParaRPr lang="en-US" sz="15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09885"/>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全体構成</a:t>
            </a:r>
          </a:p>
        </p:txBody>
      </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한컴 윤고딕 760"/>
                <a:ea typeface="한컴 윤고딕 760"/>
                <a:cs typeface="S-Core Dream 3 Light"/>
              </a:rPr>
              <a:t>主要機能ご紹介</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grpSp>
        <p:nvGrpSpPr>
          <p:cNvPr id="20" name="그룹 1003">
            <a:extLst>
              <a:ext uri="{FF2B5EF4-FFF2-40B4-BE49-F238E27FC236}">
                <a16:creationId xmlns:a16="http://schemas.microsoft.com/office/drawing/2014/main" id="{1431F011-378A-4A30-A10B-B5951F059BF0}"/>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B3DB4190-AC47-4391-86B2-46FD39C8208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8562DD7-D1F4-4878-A04F-2246293BFC6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86359EA5-6F4E-41E4-88AC-F9BC9333182D}"/>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TotalTime>
  <Words>2102</Words>
  <Application>Microsoft Office PowerPoint</Application>
  <PresentationFormat>A4 용지(210x297mm)</PresentationFormat>
  <Paragraphs>227</Paragraphs>
  <Slides>22</Slides>
  <Notes>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 SD Gothic Neo</vt:lpstr>
      <vt:lpstr>Arial Unicode MS</vt:lpstr>
      <vt:lpstr>NanumSquare ExtraBold</vt:lpstr>
      <vt:lpstr>noto</vt:lpstr>
      <vt:lpstr>S-Core Dream 3 Light</vt:lpstr>
      <vt:lpstr>S-Core Dream 5 Medium</vt:lpstr>
      <vt:lpstr>한컴 윤고딕 230 (본문)</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 준용</cp:lastModifiedBy>
  <cp:revision>270</cp:revision>
  <dcterms:created xsi:type="dcterms:W3CDTF">2023-01-29T13:49:12Z</dcterms:created>
  <dcterms:modified xsi:type="dcterms:W3CDTF">2023-01-31T13:49:31Z</dcterms:modified>
  <cp:version/>
</cp:coreProperties>
</file>